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355" r:id="rId3"/>
    <p:sldId id="353" r:id="rId4"/>
    <p:sldId id="371" r:id="rId5"/>
    <p:sldId id="361" r:id="rId6"/>
    <p:sldId id="372" r:id="rId7"/>
  </p:sldIdLst>
  <p:sldSz cx="20104100" cy="1130935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1B826E"/>
    <a:srgbClr val="333333"/>
    <a:srgbClr val="C00000"/>
    <a:srgbClr val="8064A2"/>
    <a:srgbClr val="595959"/>
    <a:srgbClr val="C19D77"/>
    <a:srgbClr val="00B050"/>
    <a:srgbClr val="FFC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4629" autoAdjust="0"/>
  </p:normalViewPr>
  <p:slideViewPr>
    <p:cSldViewPr>
      <p:cViewPr varScale="1">
        <p:scale>
          <a:sx n="67" d="100"/>
          <a:sy n="67" d="100"/>
        </p:scale>
        <p:origin x="816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928016605353705E-2"/>
          <c:y val="3.4653836355347488E-2"/>
          <c:w val="0.80885887483550345"/>
          <c:h val="0.960784867713926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482-9F44-B789-38B26B34F645}"/>
              </c:ext>
            </c:extLst>
          </c:dPt>
          <c:dPt>
            <c:idx val="1"/>
            <c:bubble3D val="0"/>
            <c:spPr>
              <a:solidFill>
                <a:srgbClr val="1B826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482-9F44-B789-38B26B34F64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482-9F44-B789-38B26B34F645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82-9F44-B789-38B26B34F645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482-9F44-B789-38B26B34F645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482-9F44-B789-38B26B34F645}"/>
              </c:ext>
            </c:extLst>
          </c:dPt>
          <c:cat>
            <c:strRef>
              <c:f>Лист1!$A$2:$A$8</c:f>
              <c:strCache>
                <c:ptCount val="4"/>
                <c:pt idx="0">
                  <c:v>СМСП</c:v>
                </c:pt>
                <c:pt idx="1">
                  <c:v>Управляющие компании и их резиденты</c:v>
                </c:pt>
                <c:pt idx="2">
                  <c:v>Экспортно-ориентированные МСП</c:v>
                </c:pt>
                <c:pt idx="3">
                  <c:v>СМСП производственных площадок режимных объектов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482-9F44-B789-38B26B34F6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234" cy="499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848" y="0"/>
            <a:ext cx="2930234" cy="499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42622-ED0D-4326-903D-C32158FF7C86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088"/>
            <a:ext cx="2930234" cy="499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848" y="9443088"/>
            <a:ext cx="2930234" cy="499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95CE8-C88F-4CB0-A527-DCB7733E6C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658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979" cy="498242"/>
          </a:xfrm>
          <a:prstGeom prst="rect">
            <a:avLst/>
          </a:prstGeom>
        </p:spPr>
        <p:txBody>
          <a:bodyPr vert="horz" lIns="48856" tIns="24428" rIns="48856" bIns="24428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583" y="0"/>
            <a:ext cx="2929979" cy="498242"/>
          </a:xfrm>
          <a:prstGeom prst="rect">
            <a:avLst/>
          </a:prstGeom>
        </p:spPr>
        <p:txBody>
          <a:bodyPr vert="horz" lIns="48856" tIns="24428" rIns="48856" bIns="24428" rtlCol="0"/>
          <a:lstStyle>
            <a:lvl1pPr algn="r">
              <a:defRPr sz="600"/>
            </a:lvl1pPr>
          </a:lstStyle>
          <a:p>
            <a:fld id="{6E8D98D7-1E77-4C35-A175-BF0A55A0B621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856" tIns="24428" rIns="48856" bIns="2442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904" y="4784242"/>
            <a:ext cx="5409357" cy="3916156"/>
          </a:xfrm>
          <a:prstGeom prst="rect">
            <a:avLst/>
          </a:prstGeom>
        </p:spPr>
        <p:txBody>
          <a:bodyPr vert="horz" lIns="48856" tIns="24428" rIns="48856" bIns="2442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271"/>
            <a:ext cx="2929979" cy="498242"/>
          </a:xfrm>
          <a:prstGeom prst="rect">
            <a:avLst/>
          </a:prstGeom>
        </p:spPr>
        <p:txBody>
          <a:bodyPr vert="horz" lIns="48856" tIns="24428" rIns="48856" bIns="24428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583" y="9444271"/>
            <a:ext cx="2929979" cy="498242"/>
          </a:xfrm>
          <a:prstGeom prst="rect">
            <a:avLst/>
          </a:prstGeom>
        </p:spPr>
        <p:txBody>
          <a:bodyPr vert="horz" lIns="48856" tIns="24428" rIns="48856" bIns="24428" rtlCol="0" anchor="b"/>
          <a:lstStyle>
            <a:lvl1pPr algn="r">
              <a:defRPr sz="600"/>
            </a:lvl1pPr>
          </a:lstStyle>
          <a:p>
            <a:fld id="{8A62D8B6-0C05-4E8B-83FC-88FB10EDE1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2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333333"/>
                </a:solidFill>
                <a:latin typeface="Intro Regular"/>
                <a:cs typeface="Intro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28215" y="10557950"/>
            <a:ext cx="390525" cy="751205"/>
          </a:xfrm>
          <a:custGeom>
            <a:avLst/>
            <a:gdLst/>
            <a:ahLst/>
            <a:cxnLst/>
            <a:rect l="l" t="t" r="r" b="b"/>
            <a:pathLst>
              <a:path w="390525" h="751204">
                <a:moveTo>
                  <a:pt x="390490" y="0"/>
                </a:moveTo>
                <a:lnTo>
                  <a:pt x="0" y="0"/>
                </a:lnTo>
                <a:lnTo>
                  <a:pt x="7005" y="22805"/>
                </a:lnTo>
                <a:lnTo>
                  <a:pt x="7005" y="750605"/>
                </a:lnTo>
                <a:lnTo>
                  <a:pt x="62542" y="750605"/>
                </a:lnTo>
                <a:lnTo>
                  <a:pt x="62542" y="564705"/>
                </a:lnTo>
                <a:lnTo>
                  <a:pt x="383475" y="564705"/>
                </a:lnTo>
                <a:lnTo>
                  <a:pt x="383475" y="522612"/>
                </a:lnTo>
                <a:lnTo>
                  <a:pt x="62542" y="522612"/>
                </a:lnTo>
                <a:lnTo>
                  <a:pt x="62542" y="145555"/>
                </a:lnTo>
                <a:lnTo>
                  <a:pt x="47893" y="145555"/>
                </a:lnTo>
                <a:lnTo>
                  <a:pt x="28051" y="124750"/>
                </a:lnTo>
                <a:lnTo>
                  <a:pt x="28051" y="109326"/>
                </a:lnTo>
                <a:lnTo>
                  <a:pt x="77421" y="109326"/>
                </a:lnTo>
                <a:lnTo>
                  <a:pt x="77421" y="40365"/>
                </a:lnTo>
                <a:lnTo>
                  <a:pt x="383475" y="40365"/>
                </a:lnTo>
                <a:lnTo>
                  <a:pt x="383475" y="22805"/>
                </a:lnTo>
                <a:lnTo>
                  <a:pt x="390490" y="0"/>
                </a:lnTo>
                <a:close/>
              </a:path>
              <a:path w="390525" h="751204">
                <a:moveTo>
                  <a:pt x="150215" y="564705"/>
                </a:moveTo>
                <a:lnTo>
                  <a:pt x="118666" y="564705"/>
                </a:lnTo>
                <a:lnTo>
                  <a:pt x="118666" y="750605"/>
                </a:lnTo>
                <a:lnTo>
                  <a:pt x="150215" y="750605"/>
                </a:lnTo>
                <a:lnTo>
                  <a:pt x="150215" y="564705"/>
                </a:lnTo>
                <a:close/>
              </a:path>
              <a:path w="390525" h="751204">
                <a:moveTo>
                  <a:pt x="271813" y="564705"/>
                </a:moveTo>
                <a:lnTo>
                  <a:pt x="240275" y="564705"/>
                </a:lnTo>
                <a:lnTo>
                  <a:pt x="240275" y="750605"/>
                </a:lnTo>
                <a:lnTo>
                  <a:pt x="271813" y="750605"/>
                </a:lnTo>
                <a:lnTo>
                  <a:pt x="271813" y="564705"/>
                </a:lnTo>
                <a:close/>
              </a:path>
              <a:path w="390525" h="751204">
                <a:moveTo>
                  <a:pt x="383475" y="564705"/>
                </a:moveTo>
                <a:lnTo>
                  <a:pt x="327937" y="564705"/>
                </a:lnTo>
                <a:lnTo>
                  <a:pt x="327937" y="750605"/>
                </a:lnTo>
                <a:lnTo>
                  <a:pt x="383475" y="750605"/>
                </a:lnTo>
                <a:lnTo>
                  <a:pt x="383475" y="564705"/>
                </a:lnTo>
                <a:close/>
              </a:path>
              <a:path w="390525" h="751204">
                <a:moveTo>
                  <a:pt x="150215" y="145555"/>
                </a:moveTo>
                <a:lnTo>
                  <a:pt x="118666" y="145555"/>
                </a:lnTo>
                <a:lnTo>
                  <a:pt x="118666" y="522612"/>
                </a:lnTo>
                <a:lnTo>
                  <a:pt x="150215" y="522612"/>
                </a:lnTo>
                <a:lnTo>
                  <a:pt x="150215" y="145555"/>
                </a:lnTo>
                <a:close/>
              </a:path>
              <a:path w="390525" h="751204">
                <a:moveTo>
                  <a:pt x="271813" y="145555"/>
                </a:moveTo>
                <a:lnTo>
                  <a:pt x="240275" y="145555"/>
                </a:lnTo>
                <a:lnTo>
                  <a:pt x="240275" y="522612"/>
                </a:lnTo>
                <a:lnTo>
                  <a:pt x="271813" y="522612"/>
                </a:lnTo>
                <a:lnTo>
                  <a:pt x="271813" y="145555"/>
                </a:lnTo>
                <a:close/>
              </a:path>
              <a:path w="390525" h="751204">
                <a:moveTo>
                  <a:pt x="383475" y="40365"/>
                </a:moveTo>
                <a:lnTo>
                  <a:pt x="313069" y="40365"/>
                </a:lnTo>
                <a:lnTo>
                  <a:pt x="313069" y="109326"/>
                </a:lnTo>
                <a:lnTo>
                  <a:pt x="362428" y="109326"/>
                </a:lnTo>
                <a:lnTo>
                  <a:pt x="362428" y="124750"/>
                </a:lnTo>
                <a:lnTo>
                  <a:pt x="342596" y="145555"/>
                </a:lnTo>
                <a:lnTo>
                  <a:pt x="327937" y="145555"/>
                </a:lnTo>
                <a:lnTo>
                  <a:pt x="327937" y="522612"/>
                </a:lnTo>
                <a:lnTo>
                  <a:pt x="383475" y="522612"/>
                </a:lnTo>
                <a:lnTo>
                  <a:pt x="383475" y="40365"/>
                </a:lnTo>
                <a:close/>
              </a:path>
              <a:path w="390525" h="751204">
                <a:moveTo>
                  <a:pt x="178130" y="40365"/>
                </a:moveTo>
                <a:lnTo>
                  <a:pt x="111651" y="40365"/>
                </a:lnTo>
                <a:lnTo>
                  <a:pt x="111651" y="109326"/>
                </a:lnTo>
                <a:lnTo>
                  <a:pt x="178130" y="109326"/>
                </a:lnTo>
                <a:lnTo>
                  <a:pt x="178130" y="40365"/>
                </a:lnTo>
                <a:close/>
              </a:path>
              <a:path w="390525" h="751204">
                <a:moveTo>
                  <a:pt x="278839" y="40365"/>
                </a:moveTo>
                <a:lnTo>
                  <a:pt x="212349" y="40365"/>
                </a:lnTo>
                <a:lnTo>
                  <a:pt x="212349" y="109326"/>
                </a:lnTo>
                <a:lnTo>
                  <a:pt x="278839" y="109326"/>
                </a:lnTo>
                <a:lnTo>
                  <a:pt x="278839" y="4036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7475" y="10110169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382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63285" y="10685395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346" y="0"/>
                </a:lnTo>
              </a:path>
            </a:pathLst>
          </a:custGeom>
          <a:ln w="2220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384020" y="1036329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59">
                <a:moveTo>
                  <a:pt x="49108" y="0"/>
                </a:moveTo>
                <a:lnTo>
                  <a:pt x="0" y="0"/>
                </a:lnTo>
                <a:lnTo>
                  <a:pt x="0" y="48228"/>
                </a:lnTo>
                <a:lnTo>
                  <a:pt x="49108" y="48228"/>
                </a:lnTo>
                <a:lnTo>
                  <a:pt x="4910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71793" y="10363296"/>
            <a:ext cx="52705" cy="48260"/>
          </a:xfrm>
          <a:custGeom>
            <a:avLst/>
            <a:gdLst/>
            <a:ahLst/>
            <a:cxnLst/>
            <a:rect l="l" t="t" r="r" b="b"/>
            <a:pathLst>
              <a:path w="52705" h="48259">
                <a:moveTo>
                  <a:pt x="52605" y="0"/>
                </a:moveTo>
                <a:lnTo>
                  <a:pt x="0" y="0"/>
                </a:lnTo>
                <a:lnTo>
                  <a:pt x="0" y="48228"/>
                </a:lnTo>
                <a:lnTo>
                  <a:pt x="52605" y="48228"/>
                </a:lnTo>
                <a:lnTo>
                  <a:pt x="52605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57290" y="10363296"/>
            <a:ext cx="40005" cy="48260"/>
          </a:xfrm>
          <a:custGeom>
            <a:avLst/>
            <a:gdLst/>
            <a:ahLst/>
            <a:cxnLst/>
            <a:rect l="l" t="t" r="r" b="b"/>
            <a:pathLst>
              <a:path w="40005" h="48259">
                <a:moveTo>
                  <a:pt x="0" y="48228"/>
                </a:moveTo>
                <a:lnTo>
                  <a:pt x="39747" y="48228"/>
                </a:lnTo>
                <a:lnTo>
                  <a:pt x="39747" y="0"/>
                </a:lnTo>
                <a:lnTo>
                  <a:pt x="0" y="0"/>
                </a:lnTo>
                <a:lnTo>
                  <a:pt x="0" y="482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63053" y="1036329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59">
                <a:moveTo>
                  <a:pt x="49108" y="0"/>
                </a:moveTo>
                <a:lnTo>
                  <a:pt x="0" y="0"/>
                </a:lnTo>
                <a:lnTo>
                  <a:pt x="0" y="48228"/>
                </a:lnTo>
                <a:lnTo>
                  <a:pt x="49108" y="48228"/>
                </a:lnTo>
                <a:lnTo>
                  <a:pt x="49108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67185" y="11303291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461818" y="0"/>
                </a:lnTo>
              </a:path>
            </a:pathLst>
          </a:custGeom>
          <a:ln w="1052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569339" y="10084447"/>
            <a:ext cx="0" cy="1224280"/>
          </a:xfrm>
          <a:custGeom>
            <a:avLst/>
            <a:gdLst/>
            <a:ahLst/>
            <a:cxnLst/>
            <a:rect l="l" t="t" r="r" b="b"/>
            <a:pathLst>
              <a:path h="1224279">
                <a:moveTo>
                  <a:pt x="0" y="0"/>
                </a:moveTo>
                <a:lnTo>
                  <a:pt x="0" y="122410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99155" y="10363296"/>
            <a:ext cx="40005" cy="48260"/>
          </a:xfrm>
          <a:custGeom>
            <a:avLst/>
            <a:gdLst/>
            <a:ahLst/>
            <a:cxnLst/>
            <a:rect l="l" t="t" r="r" b="b"/>
            <a:pathLst>
              <a:path w="40005" h="48259">
                <a:moveTo>
                  <a:pt x="0" y="48228"/>
                </a:moveTo>
                <a:lnTo>
                  <a:pt x="39747" y="48228"/>
                </a:lnTo>
                <a:lnTo>
                  <a:pt x="39747" y="0"/>
                </a:lnTo>
                <a:lnTo>
                  <a:pt x="0" y="0"/>
                </a:lnTo>
                <a:lnTo>
                  <a:pt x="0" y="482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77484" y="10557950"/>
            <a:ext cx="390525" cy="751205"/>
          </a:xfrm>
          <a:custGeom>
            <a:avLst/>
            <a:gdLst/>
            <a:ahLst/>
            <a:cxnLst/>
            <a:rect l="l" t="t" r="r" b="b"/>
            <a:pathLst>
              <a:path w="390525" h="751204">
                <a:moveTo>
                  <a:pt x="390501" y="0"/>
                </a:moveTo>
                <a:lnTo>
                  <a:pt x="0" y="0"/>
                </a:lnTo>
                <a:lnTo>
                  <a:pt x="7015" y="22805"/>
                </a:lnTo>
                <a:lnTo>
                  <a:pt x="7015" y="750605"/>
                </a:lnTo>
                <a:lnTo>
                  <a:pt x="62553" y="750605"/>
                </a:lnTo>
                <a:lnTo>
                  <a:pt x="62553" y="564705"/>
                </a:lnTo>
                <a:lnTo>
                  <a:pt x="383485" y="564705"/>
                </a:lnTo>
                <a:lnTo>
                  <a:pt x="383485" y="522612"/>
                </a:lnTo>
                <a:lnTo>
                  <a:pt x="62553" y="522612"/>
                </a:lnTo>
                <a:lnTo>
                  <a:pt x="62553" y="145555"/>
                </a:lnTo>
                <a:lnTo>
                  <a:pt x="47893" y="145555"/>
                </a:lnTo>
                <a:lnTo>
                  <a:pt x="28061" y="124750"/>
                </a:lnTo>
                <a:lnTo>
                  <a:pt x="28061" y="109326"/>
                </a:lnTo>
                <a:lnTo>
                  <a:pt x="77432" y="109326"/>
                </a:lnTo>
                <a:lnTo>
                  <a:pt x="77432" y="40365"/>
                </a:lnTo>
                <a:lnTo>
                  <a:pt x="383485" y="40365"/>
                </a:lnTo>
                <a:lnTo>
                  <a:pt x="383485" y="22805"/>
                </a:lnTo>
                <a:lnTo>
                  <a:pt x="390501" y="0"/>
                </a:lnTo>
                <a:close/>
              </a:path>
              <a:path w="390525" h="751204">
                <a:moveTo>
                  <a:pt x="150225" y="564705"/>
                </a:moveTo>
                <a:lnTo>
                  <a:pt x="118677" y="564705"/>
                </a:lnTo>
                <a:lnTo>
                  <a:pt x="118677" y="750605"/>
                </a:lnTo>
                <a:lnTo>
                  <a:pt x="150225" y="750605"/>
                </a:lnTo>
                <a:lnTo>
                  <a:pt x="150225" y="564705"/>
                </a:lnTo>
                <a:close/>
              </a:path>
              <a:path w="390525" h="751204">
                <a:moveTo>
                  <a:pt x="271824" y="564705"/>
                </a:moveTo>
                <a:lnTo>
                  <a:pt x="240285" y="564705"/>
                </a:lnTo>
                <a:lnTo>
                  <a:pt x="240285" y="750605"/>
                </a:lnTo>
                <a:lnTo>
                  <a:pt x="271824" y="750605"/>
                </a:lnTo>
                <a:lnTo>
                  <a:pt x="271824" y="564705"/>
                </a:lnTo>
                <a:close/>
              </a:path>
              <a:path w="390525" h="751204">
                <a:moveTo>
                  <a:pt x="383485" y="564705"/>
                </a:moveTo>
                <a:lnTo>
                  <a:pt x="327948" y="564705"/>
                </a:lnTo>
                <a:lnTo>
                  <a:pt x="327948" y="750605"/>
                </a:lnTo>
                <a:lnTo>
                  <a:pt x="383485" y="750605"/>
                </a:lnTo>
                <a:lnTo>
                  <a:pt x="383485" y="564705"/>
                </a:lnTo>
                <a:close/>
              </a:path>
              <a:path w="390525" h="751204">
                <a:moveTo>
                  <a:pt x="150225" y="145555"/>
                </a:moveTo>
                <a:lnTo>
                  <a:pt x="118677" y="145555"/>
                </a:lnTo>
                <a:lnTo>
                  <a:pt x="118677" y="522612"/>
                </a:lnTo>
                <a:lnTo>
                  <a:pt x="150225" y="522612"/>
                </a:lnTo>
                <a:lnTo>
                  <a:pt x="150225" y="145555"/>
                </a:lnTo>
                <a:close/>
              </a:path>
              <a:path w="390525" h="751204">
                <a:moveTo>
                  <a:pt x="271824" y="145555"/>
                </a:moveTo>
                <a:lnTo>
                  <a:pt x="240285" y="145555"/>
                </a:lnTo>
                <a:lnTo>
                  <a:pt x="240285" y="522612"/>
                </a:lnTo>
                <a:lnTo>
                  <a:pt x="271824" y="522612"/>
                </a:lnTo>
                <a:lnTo>
                  <a:pt x="271824" y="145555"/>
                </a:lnTo>
                <a:close/>
              </a:path>
              <a:path w="390525" h="751204">
                <a:moveTo>
                  <a:pt x="383485" y="40365"/>
                </a:moveTo>
                <a:lnTo>
                  <a:pt x="313069" y="40365"/>
                </a:lnTo>
                <a:lnTo>
                  <a:pt x="313069" y="109326"/>
                </a:lnTo>
                <a:lnTo>
                  <a:pt x="362439" y="109326"/>
                </a:lnTo>
                <a:lnTo>
                  <a:pt x="362439" y="124750"/>
                </a:lnTo>
                <a:lnTo>
                  <a:pt x="342607" y="145555"/>
                </a:lnTo>
                <a:lnTo>
                  <a:pt x="327948" y="145555"/>
                </a:lnTo>
                <a:lnTo>
                  <a:pt x="327948" y="522612"/>
                </a:lnTo>
                <a:lnTo>
                  <a:pt x="383485" y="522612"/>
                </a:lnTo>
                <a:lnTo>
                  <a:pt x="383485" y="40365"/>
                </a:lnTo>
                <a:close/>
              </a:path>
              <a:path w="390525" h="751204">
                <a:moveTo>
                  <a:pt x="178141" y="40365"/>
                </a:moveTo>
                <a:lnTo>
                  <a:pt x="111661" y="40365"/>
                </a:lnTo>
                <a:lnTo>
                  <a:pt x="111661" y="109326"/>
                </a:lnTo>
                <a:lnTo>
                  <a:pt x="178141" y="109326"/>
                </a:lnTo>
                <a:lnTo>
                  <a:pt x="178141" y="40365"/>
                </a:lnTo>
                <a:close/>
              </a:path>
              <a:path w="390525" h="751204">
                <a:moveTo>
                  <a:pt x="278850" y="40365"/>
                </a:moveTo>
                <a:lnTo>
                  <a:pt x="212360" y="40365"/>
                </a:lnTo>
                <a:lnTo>
                  <a:pt x="212360" y="109326"/>
                </a:lnTo>
                <a:lnTo>
                  <a:pt x="278850" y="109326"/>
                </a:lnTo>
                <a:lnTo>
                  <a:pt x="278850" y="4036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712562" y="10685395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346" y="0"/>
                </a:lnTo>
              </a:path>
            </a:pathLst>
          </a:custGeom>
          <a:ln w="2220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668717" y="10110169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382"/>
                </a:lnTo>
              </a:path>
            </a:pathLst>
          </a:custGeom>
          <a:ln w="455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026858" y="10084447"/>
            <a:ext cx="0" cy="1224280"/>
          </a:xfrm>
          <a:custGeom>
            <a:avLst/>
            <a:gdLst/>
            <a:ahLst/>
            <a:cxnLst/>
            <a:rect l="l" t="t" r="r" b="b"/>
            <a:pathLst>
              <a:path h="1224279">
                <a:moveTo>
                  <a:pt x="0" y="0"/>
                </a:moveTo>
                <a:lnTo>
                  <a:pt x="0" y="1224109"/>
                </a:lnTo>
              </a:path>
            </a:pathLst>
          </a:custGeom>
          <a:ln w="455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12939" y="11254196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313" y="0"/>
                </a:lnTo>
              </a:path>
            </a:pathLst>
          </a:custGeom>
          <a:ln w="1052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139970" y="1112186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123892" y="11116786"/>
            <a:ext cx="348615" cy="0"/>
          </a:xfrm>
          <a:custGeom>
            <a:avLst/>
            <a:gdLst/>
            <a:ahLst/>
            <a:cxnLst/>
            <a:rect l="l" t="t" r="r" b="b"/>
            <a:pathLst>
              <a:path w="348615">
                <a:moveTo>
                  <a:pt x="0" y="0"/>
                </a:moveTo>
                <a:lnTo>
                  <a:pt x="348408" y="0"/>
                </a:lnTo>
              </a:path>
            </a:pathLst>
          </a:custGeom>
          <a:ln w="1015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39970" y="1101518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97110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237506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277903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318294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5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358686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399083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456222" y="11122069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865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311541" y="1101518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456222" y="11014858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177817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204528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231239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257945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284652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338252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364958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391664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418370" y="1101518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70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076448" y="10999047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5">
                <a:moveTo>
                  <a:pt x="0" y="0"/>
                </a:moveTo>
                <a:lnTo>
                  <a:pt x="443295" y="0"/>
                </a:lnTo>
              </a:path>
            </a:pathLst>
          </a:custGeom>
          <a:ln w="316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056658" y="10363296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90" h="48259">
                <a:moveTo>
                  <a:pt x="46773" y="0"/>
                </a:moveTo>
                <a:lnTo>
                  <a:pt x="0" y="0"/>
                </a:lnTo>
                <a:lnTo>
                  <a:pt x="0" y="48228"/>
                </a:lnTo>
                <a:lnTo>
                  <a:pt x="46773" y="48228"/>
                </a:lnTo>
                <a:lnTo>
                  <a:pt x="46773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067190" y="10972275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461818" y="0"/>
                </a:lnTo>
              </a:path>
            </a:pathLst>
          </a:custGeom>
          <a:ln w="1052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133246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241975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354213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462948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5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492760" y="10363296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90" h="48259">
                <a:moveTo>
                  <a:pt x="0" y="48228"/>
                </a:moveTo>
                <a:lnTo>
                  <a:pt x="46773" y="48228"/>
                </a:lnTo>
                <a:lnTo>
                  <a:pt x="46773" y="0"/>
                </a:lnTo>
                <a:lnTo>
                  <a:pt x="0" y="0"/>
                </a:lnTo>
                <a:lnTo>
                  <a:pt x="0" y="482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091144" y="11278743"/>
            <a:ext cx="414020" cy="0"/>
          </a:xfrm>
          <a:custGeom>
            <a:avLst/>
            <a:gdLst/>
            <a:ahLst/>
            <a:cxnLst/>
            <a:rect l="l" t="t" r="r" b="b"/>
            <a:pathLst>
              <a:path w="414019">
                <a:moveTo>
                  <a:pt x="0" y="0"/>
                </a:moveTo>
                <a:lnTo>
                  <a:pt x="413903" y="0"/>
                </a:lnTo>
              </a:path>
            </a:pathLst>
          </a:custGeom>
          <a:ln w="20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179723" y="997806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5">
                <a:moveTo>
                  <a:pt x="0" y="0"/>
                </a:moveTo>
                <a:lnTo>
                  <a:pt x="0" y="100593"/>
                </a:lnTo>
              </a:path>
            </a:pathLst>
          </a:custGeom>
          <a:ln w="1928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416480" y="997806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5">
                <a:moveTo>
                  <a:pt x="0" y="0"/>
                </a:moveTo>
                <a:lnTo>
                  <a:pt x="0" y="100593"/>
                </a:lnTo>
              </a:path>
            </a:pathLst>
          </a:custGeom>
          <a:ln w="1928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156048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203397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250747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298096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345456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1392805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440155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217428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87" y="0"/>
                </a:moveTo>
                <a:lnTo>
                  <a:pt x="0" y="0"/>
                </a:lnTo>
                <a:lnTo>
                  <a:pt x="0" y="79494"/>
                </a:lnTo>
                <a:lnTo>
                  <a:pt x="19287" y="79494"/>
                </a:lnTo>
                <a:lnTo>
                  <a:pt x="1928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264778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97" y="0"/>
                </a:moveTo>
                <a:lnTo>
                  <a:pt x="0" y="0"/>
                </a:lnTo>
                <a:lnTo>
                  <a:pt x="0" y="79494"/>
                </a:lnTo>
                <a:lnTo>
                  <a:pt x="19297" y="79494"/>
                </a:lnTo>
                <a:lnTo>
                  <a:pt x="192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312127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97" y="0"/>
                </a:moveTo>
                <a:lnTo>
                  <a:pt x="0" y="0"/>
                </a:lnTo>
                <a:lnTo>
                  <a:pt x="0" y="79494"/>
                </a:lnTo>
                <a:lnTo>
                  <a:pt x="19297" y="79494"/>
                </a:lnTo>
                <a:lnTo>
                  <a:pt x="192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359476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97" y="0"/>
                </a:moveTo>
                <a:lnTo>
                  <a:pt x="0" y="0"/>
                </a:lnTo>
                <a:lnTo>
                  <a:pt x="0" y="79494"/>
                </a:lnTo>
                <a:lnTo>
                  <a:pt x="19297" y="79494"/>
                </a:lnTo>
                <a:lnTo>
                  <a:pt x="192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156048" y="9964785"/>
            <a:ext cx="284480" cy="0"/>
          </a:xfrm>
          <a:custGeom>
            <a:avLst/>
            <a:gdLst/>
            <a:ahLst/>
            <a:cxnLst/>
            <a:rect l="l" t="t" r="r" b="b"/>
            <a:pathLst>
              <a:path w="284480">
                <a:moveTo>
                  <a:pt x="0" y="0"/>
                </a:moveTo>
                <a:lnTo>
                  <a:pt x="284096" y="0"/>
                </a:lnTo>
              </a:path>
            </a:pathLst>
          </a:custGeom>
          <a:ln w="2655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287290" y="9841522"/>
            <a:ext cx="22225" cy="79375"/>
          </a:xfrm>
          <a:custGeom>
            <a:avLst/>
            <a:gdLst/>
            <a:ahLst/>
            <a:cxnLst/>
            <a:rect l="l" t="t" r="r" b="b"/>
            <a:pathLst>
              <a:path w="22225" h="79375">
                <a:moveTo>
                  <a:pt x="21622" y="0"/>
                </a:moveTo>
                <a:lnTo>
                  <a:pt x="0" y="0"/>
                </a:lnTo>
                <a:lnTo>
                  <a:pt x="0" y="78835"/>
                </a:lnTo>
                <a:lnTo>
                  <a:pt x="21622" y="78835"/>
                </a:lnTo>
                <a:lnTo>
                  <a:pt x="2162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298096" y="9506590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4932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266945" y="9920358"/>
            <a:ext cx="62865" cy="34925"/>
          </a:xfrm>
          <a:custGeom>
            <a:avLst/>
            <a:gdLst/>
            <a:ahLst/>
            <a:cxnLst/>
            <a:rect l="l" t="t" r="r" b="b"/>
            <a:pathLst>
              <a:path w="62865" h="34925">
                <a:moveTo>
                  <a:pt x="62301" y="0"/>
                </a:moveTo>
                <a:lnTo>
                  <a:pt x="0" y="0"/>
                </a:lnTo>
                <a:lnTo>
                  <a:pt x="0" y="34313"/>
                </a:lnTo>
                <a:lnTo>
                  <a:pt x="62301" y="34313"/>
                </a:lnTo>
                <a:lnTo>
                  <a:pt x="623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298097" y="10085272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262"/>
                </a:lnTo>
              </a:path>
            </a:pathLst>
          </a:custGeom>
          <a:ln w="526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271790" y="10244045"/>
            <a:ext cx="52705" cy="13970"/>
          </a:xfrm>
          <a:custGeom>
            <a:avLst/>
            <a:gdLst/>
            <a:ahLst/>
            <a:cxnLst/>
            <a:rect l="l" t="t" r="r" b="b"/>
            <a:pathLst>
              <a:path w="52705" h="13970">
                <a:moveTo>
                  <a:pt x="0" y="13444"/>
                </a:moveTo>
                <a:lnTo>
                  <a:pt x="52605" y="13444"/>
                </a:lnTo>
                <a:lnTo>
                  <a:pt x="52605" y="0"/>
                </a:lnTo>
                <a:lnTo>
                  <a:pt x="0" y="0"/>
                </a:lnTo>
                <a:lnTo>
                  <a:pt x="0" y="13444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408580" y="1008527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4"/>
                </a:lnTo>
              </a:path>
            </a:pathLst>
          </a:custGeom>
          <a:ln w="4911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080050" y="1008527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4"/>
                </a:lnTo>
              </a:path>
            </a:pathLst>
          </a:custGeom>
          <a:ln w="4678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187613" y="9978063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4">
                <a:moveTo>
                  <a:pt x="0" y="0"/>
                </a:moveTo>
                <a:lnTo>
                  <a:pt x="0" y="279426"/>
                </a:lnTo>
              </a:path>
            </a:pathLst>
          </a:custGeom>
          <a:ln w="4911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516144" y="10085272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4"/>
                </a:lnTo>
              </a:path>
            </a:pathLst>
          </a:custGeom>
          <a:ln w="4677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619029" y="10119524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7964"/>
                </a:lnTo>
              </a:path>
            </a:pathLst>
          </a:custGeom>
          <a:ln w="3974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977163" y="10119524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7964"/>
                </a:lnTo>
              </a:path>
            </a:pathLst>
          </a:custGeom>
          <a:ln w="3974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749970" y="10411933"/>
            <a:ext cx="88265" cy="138430"/>
          </a:xfrm>
          <a:custGeom>
            <a:avLst/>
            <a:gdLst/>
            <a:ahLst/>
            <a:cxnLst/>
            <a:rect l="l" t="t" r="r" b="b"/>
            <a:pathLst>
              <a:path w="88264" h="138429">
                <a:moveTo>
                  <a:pt x="0" y="138430"/>
                </a:moveTo>
                <a:lnTo>
                  <a:pt x="87693" y="138430"/>
                </a:lnTo>
                <a:lnTo>
                  <a:pt x="87693" y="0"/>
                </a:lnTo>
                <a:lnTo>
                  <a:pt x="0" y="0"/>
                </a:lnTo>
                <a:lnTo>
                  <a:pt x="0" y="13843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698527" y="1038208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37" y="0"/>
                </a:lnTo>
              </a:path>
            </a:pathLst>
          </a:custGeom>
          <a:ln w="596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749970" y="10196033"/>
            <a:ext cx="88265" cy="156210"/>
          </a:xfrm>
          <a:custGeom>
            <a:avLst/>
            <a:gdLst/>
            <a:ahLst/>
            <a:cxnLst/>
            <a:rect l="l" t="t" r="r" b="b"/>
            <a:pathLst>
              <a:path w="88264" h="156209">
                <a:moveTo>
                  <a:pt x="0" y="156210"/>
                </a:moveTo>
                <a:lnTo>
                  <a:pt x="87693" y="156210"/>
                </a:lnTo>
                <a:lnTo>
                  <a:pt x="87693" y="0"/>
                </a:lnTo>
                <a:lnTo>
                  <a:pt x="0" y="0"/>
                </a:lnTo>
                <a:lnTo>
                  <a:pt x="0" y="15621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698527" y="10152853"/>
            <a:ext cx="139700" cy="43180"/>
          </a:xfrm>
          <a:custGeom>
            <a:avLst/>
            <a:gdLst/>
            <a:ahLst/>
            <a:cxnLst/>
            <a:rect l="l" t="t" r="r" b="b"/>
            <a:pathLst>
              <a:path w="139700" h="43179">
                <a:moveTo>
                  <a:pt x="0" y="43179"/>
                </a:moveTo>
                <a:lnTo>
                  <a:pt x="139137" y="43179"/>
                </a:lnTo>
                <a:lnTo>
                  <a:pt x="139137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698527" y="1015094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698" y="0"/>
                </a:lnTo>
              </a:path>
            </a:pathLst>
          </a:custGeom>
          <a:ln w="380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698527" y="10137612"/>
            <a:ext cx="139700" cy="11430"/>
          </a:xfrm>
          <a:custGeom>
            <a:avLst/>
            <a:gdLst/>
            <a:ahLst/>
            <a:cxnLst/>
            <a:rect l="l" t="t" r="r" b="b"/>
            <a:pathLst>
              <a:path w="139700" h="11429">
                <a:moveTo>
                  <a:pt x="0" y="11430"/>
                </a:moveTo>
                <a:lnTo>
                  <a:pt x="139137" y="11430"/>
                </a:lnTo>
                <a:lnTo>
                  <a:pt x="139137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698527" y="1012808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573" y="0"/>
                </a:lnTo>
              </a:path>
            </a:pathLst>
          </a:custGeom>
          <a:ln w="1905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698527" y="10112847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216" y="0"/>
                </a:lnTo>
              </a:path>
            </a:pathLst>
          </a:custGeom>
          <a:ln w="1142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758533" y="10411710"/>
            <a:ext cx="88265" cy="139700"/>
          </a:xfrm>
          <a:custGeom>
            <a:avLst/>
            <a:gdLst/>
            <a:ahLst/>
            <a:cxnLst/>
            <a:rect l="l" t="t" r="r" b="b"/>
            <a:pathLst>
              <a:path w="88265" h="139700">
                <a:moveTo>
                  <a:pt x="0" y="139699"/>
                </a:moveTo>
                <a:lnTo>
                  <a:pt x="87683" y="139699"/>
                </a:lnTo>
                <a:lnTo>
                  <a:pt x="87683" y="0"/>
                </a:lnTo>
                <a:lnTo>
                  <a:pt x="0" y="0"/>
                </a:lnTo>
                <a:lnTo>
                  <a:pt x="0" y="13969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758533" y="1038186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26" y="0"/>
                </a:lnTo>
              </a:path>
            </a:pathLst>
          </a:custGeom>
          <a:ln w="596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758533" y="10195810"/>
            <a:ext cx="88265" cy="156210"/>
          </a:xfrm>
          <a:custGeom>
            <a:avLst/>
            <a:gdLst/>
            <a:ahLst/>
            <a:cxnLst/>
            <a:rect l="l" t="t" r="r" b="b"/>
            <a:pathLst>
              <a:path w="88265" h="156209">
                <a:moveTo>
                  <a:pt x="0" y="156209"/>
                </a:moveTo>
                <a:lnTo>
                  <a:pt x="87683" y="156209"/>
                </a:lnTo>
                <a:lnTo>
                  <a:pt x="87683" y="0"/>
                </a:lnTo>
                <a:lnTo>
                  <a:pt x="0" y="0"/>
                </a:lnTo>
                <a:lnTo>
                  <a:pt x="0" y="15620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758533" y="1017422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26" y="0"/>
                </a:lnTo>
              </a:path>
            </a:pathLst>
          </a:custGeom>
          <a:ln w="4318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808961" y="101507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698" y="0"/>
                </a:lnTo>
              </a:path>
            </a:pathLst>
          </a:custGeom>
          <a:ln w="380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758533" y="1014310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26" y="0"/>
                </a:lnTo>
              </a:path>
            </a:pathLst>
          </a:custGeom>
          <a:ln w="1142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809097" y="10118339"/>
            <a:ext cx="88900" cy="19050"/>
          </a:xfrm>
          <a:custGeom>
            <a:avLst/>
            <a:gdLst/>
            <a:ahLst/>
            <a:cxnLst/>
            <a:rect l="l" t="t" r="r" b="b"/>
            <a:pathLst>
              <a:path w="88900" h="19050">
                <a:moveTo>
                  <a:pt x="0" y="19049"/>
                </a:moveTo>
                <a:lnTo>
                  <a:pt x="88562" y="19049"/>
                </a:lnTo>
                <a:lnTo>
                  <a:pt x="88562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799454" y="10106910"/>
            <a:ext cx="98425" cy="11430"/>
          </a:xfrm>
          <a:custGeom>
            <a:avLst/>
            <a:gdLst/>
            <a:ahLst/>
            <a:cxnLst/>
            <a:rect l="l" t="t" r="r" b="b"/>
            <a:pathLst>
              <a:path w="98425" h="11429">
                <a:moveTo>
                  <a:pt x="0" y="11429"/>
                </a:moveTo>
                <a:lnTo>
                  <a:pt x="98206" y="11429"/>
                </a:lnTo>
                <a:lnTo>
                  <a:pt x="9820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333333"/>
                </a:solidFill>
                <a:latin typeface="Intro Regular"/>
                <a:cs typeface="Intro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110591" y="2617210"/>
            <a:ext cx="6969759" cy="5868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333333"/>
                </a:solidFill>
                <a:latin typeface="Intro Regular"/>
                <a:cs typeface="Intro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28204" y="10557950"/>
            <a:ext cx="390525" cy="751205"/>
          </a:xfrm>
          <a:custGeom>
            <a:avLst/>
            <a:gdLst/>
            <a:ahLst/>
            <a:cxnLst/>
            <a:rect l="l" t="t" r="r" b="b"/>
            <a:pathLst>
              <a:path w="390525" h="751204">
                <a:moveTo>
                  <a:pt x="390501" y="0"/>
                </a:moveTo>
                <a:lnTo>
                  <a:pt x="0" y="0"/>
                </a:lnTo>
                <a:lnTo>
                  <a:pt x="7015" y="22805"/>
                </a:lnTo>
                <a:lnTo>
                  <a:pt x="7015" y="750605"/>
                </a:lnTo>
                <a:lnTo>
                  <a:pt x="62553" y="750605"/>
                </a:lnTo>
                <a:lnTo>
                  <a:pt x="62553" y="564705"/>
                </a:lnTo>
                <a:lnTo>
                  <a:pt x="383485" y="564705"/>
                </a:lnTo>
                <a:lnTo>
                  <a:pt x="383485" y="522612"/>
                </a:lnTo>
                <a:lnTo>
                  <a:pt x="62553" y="522612"/>
                </a:lnTo>
                <a:lnTo>
                  <a:pt x="62553" y="145555"/>
                </a:lnTo>
                <a:lnTo>
                  <a:pt x="47904" y="145555"/>
                </a:lnTo>
                <a:lnTo>
                  <a:pt x="28061" y="124750"/>
                </a:lnTo>
                <a:lnTo>
                  <a:pt x="28061" y="109326"/>
                </a:lnTo>
                <a:lnTo>
                  <a:pt x="77432" y="109326"/>
                </a:lnTo>
                <a:lnTo>
                  <a:pt x="77432" y="40365"/>
                </a:lnTo>
                <a:lnTo>
                  <a:pt x="383485" y="40365"/>
                </a:lnTo>
                <a:lnTo>
                  <a:pt x="383485" y="22805"/>
                </a:lnTo>
                <a:lnTo>
                  <a:pt x="390501" y="0"/>
                </a:lnTo>
                <a:close/>
              </a:path>
              <a:path w="390525" h="751204">
                <a:moveTo>
                  <a:pt x="150225" y="564705"/>
                </a:moveTo>
                <a:lnTo>
                  <a:pt x="118677" y="564705"/>
                </a:lnTo>
                <a:lnTo>
                  <a:pt x="118677" y="750605"/>
                </a:lnTo>
                <a:lnTo>
                  <a:pt x="150225" y="750605"/>
                </a:lnTo>
                <a:lnTo>
                  <a:pt x="150225" y="564705"/>
                </a:lnTo>
                <a:close/>
              </a:path>
              <a:path w="390525" h="751204">
                <a:moveTo>
                  <a:pt x="271824" y="564705"/>
                </a:moveTo>
                <a:lnTo>
                  <a:pt x="240285" y="564705"/>
                </a:lnTo>
                <a:lnTo>
                  <a:pt x="240285" y="750605"/>
                </a:lnTo>
                <a:lnTo>
                  <a:pt x="271824" y="750605"/>
                </a:lnTo>
                <a:lnTo>
                  <a:pt x="271824" y="564705"/>
                </a:lnTo>
                <a:close/>
              </a:path>
              <a:path w="390525" h="751204">
                <a:moveTo>
                  <a:pt x="383485" y="564705"/>
                </a:moveTo>
                <a:lnTo>
                  <a:pt x="327958" y="564705"/>
                </a:lnTo>
                <a:lnTo>
                  <a:pt x="327958" y="750605"/>
                </a:lnTo>
                <a:lnTo>
                  <a:pt x="383485" y="750605"/>
                </a:lnTo>
                <a:lnTo>
                  <a:pt x="383485" y="564705"/>
                </a:lnTo>
                <a:close/>
              </a:path>
              <a:path w="390525" h="751204">
                <a:moveTo>
                  <a:pt x="150225" y="145555"/>
                </a:moveTo>
                <a:lnTo>
                  <a:pt x="118677" y="145555"/>
                </a:lnTo>
                <a:lnTo>
                  <a:pt x="118677" y="522612"/>
                </a:lnTo>
                <a:lnTo>
                  <a:pt x="150225" y="522612"/>
                </a:lnTo>
                <a:lnTo>
                  <a:pt x="150225" y="145555"/>
                </a:lnTo>
                <a:close/>
              </a:path>
              <a:path w="390525" h="751204">
                <a:moveTo>
                  <a:pt x="271824" y="145555"/>
                </a:moveTo>
                <a:lnTo>
                  <a:pt x="240285" y="145555"/>
                </a:lnTo>
                <a:lnTo>
                  <a:pt x="240285" y="522612"/>
                </a:lnTo>
                <a:lnTo>
                  <a:pt x="271824" y="522612"/>
                </a:lnTo>
                <a:lnTo>
                  <a:pt x="271824" y="145555"/>
                </a:lnTo>
                <a:close/>
              </a:path>
              <a:path w="390525" h="751204">
                <a:moveTo>
                  <a:pt x="383485" y="40365"/>
                </a:moveTo>
                <a:lnTo>
                  <a:pt x="313069" y="40365"/>
                </a:lnTo>
                <a:lnTo>
                  <a:pt x="313069" y="109326"/>
                </a:lnTo>
                <a:lnTo>
                  <a:pt x="362449" y="109326"/>
                </a:lnTo>
                <a:lnTo>
                  <a:pt x="362449" y="124750"/>
                </a:lnTo>
                <a:lnTo>
                  <a:pt x="342607" y="145555"/>
                </a:lnTo>
                <a:lnTo>
                  <a:pt x="327958" y="145555"/>
                </a:lnTo>
                <a:lnTo>
                  <a:pt x="327958" y="522612"/>
                </a:lnTo>
                <a:lnTo>
                  <a:pt x="383485" y="522612"/>
                </a:lnTo>
                <a:lnTo>
                  <a:pt x="383485" y="40365"/>
                </a:lnTo>
                <a:close/>
              </a:path>
              <a:path w="390525" h="751204">
                <a:moveTo>
                  <a:pt x="178141" y="40365"/>
                </a:moveTo>
                <a:lnTo>
                  <a:pt x="111661" y="40365"/>
                </a:lnTo>
                <a:lnTo>
                  <a:pt x="111661" y="109326"/>
                </a:lnTo>
                <a:lnTo>
                  <a:pt x="178141" y="109326"/>
                </a:lnTo>
                <a:lnTo>
                  <a:pt x="178141" y="40365"/>
                </a:lnTo>
                <a:close/>
              </a:path>
              <a:path w="390525" h="751204">
                <a:moveTo>
                  <a:pt x="278850" y="40365"/>
                </a:moveTo>
                <a:lnTo>
                  <a:pt x="212360" y="40365"/>
                </a:lnTo>
                <a:lnTo>
                  <a:pt x="212360" y="109326"/>
                </a:lnTo>
                <a:lnTo>
                  <a:pt x="278850" y="109326"/>
                </a:lnTo>
                <a:lnTo>
                  <a:pt x="278850" y="4036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27475" y="10110169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382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63285" y="10685395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346" y="0"/>
                </a:lnTo>
              </a:path>
            </a:pathLst>
          </a:custGeom>
          <a:ln w="2220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384031" y="1036329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59">
                <a:moveTo>
                  <a:pt x="49097" y="0"/>
                </a:moveTo>
                <a:lnTo>
                  <a:pt x="0" y="0"/>
                </a:lnTo>
                <a:lnTo>
                  <a:pt x="0" y="48228"/>
                </a:lnTo>
                <a:lnTo>
                  <a:pt x="49097" y="48228"/>
                </a:lnTo>
                <a:lnTo>
                  <a:pt x="490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271793" y="10363296"/>
            <a:ext cx="52705" cy="48260"/>
          </a:xfrm>
          <a:custGeom>
            <a:avLst/>
            <a:gdLst/>
            <a:ahLst/>
            <a:cxnLst/>
            <a:rect l="l" t="t" r="r" b="b"/>
            <a:pathLst>
              <a:path w="52705" h="48259">
                <a:moveTo>
                  <a:pt x="52605" y="0"/>
                </a:moveTo>
                <a:lnTo>
                  <a:pt x="0" y="0"/>
                </a:lnTo>
                <a:lnTo>
                  <a:pt x="0" y="48228"/>
                </a:lnTo>
                <a:lnTo>
                  <a:pt x="52605" y="48228"/>
                </a:lnTo>
                <a:lnTo>
                  <a:pt x="52605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57290" y="10363296"/>
            <a:ext cx="40005" cy="48260"/>
          </a:xfrm>
          <a:custGeom>
            <a:avLst/>
            <a:gdLst/>
            <a:ahLst/>
            <a:cxnLst/>
            <a:rect l="l" t="t" r="r" b="b"/>
            <a:pathLst>
              <a:path w="40005" h="48259">
                <a:moveTo>
                  <a:pt x="0" y="48228"/>
                </a:moveTo>
                <a:lnTo>
                  <a:pt x="39747" y="48228"/>
                </a:lnTo>
                <a:lnTo>
                  <a:pt x="39747" y="0"/>
                </a:lnTo>
                <a:lnTo>
                  <a:pt x="0" y="0"/>
                </a:lnTo>
                <a:lnTo>
                  <a:pt x="0" y="482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63064" y="10363296"/>
            <a:ext cx="49530" cy="48260"/>
          </a:xfrm>
          <a:custGeom>
            <a:avLst/>
            <a:gdLst/>
            <a:ahLst/>
            <a:cxnLst/>
            <a:rect l="l" t="t" r="r" b="b"/>
            <a:pathLst>
              <a:path w="49530" h="48259">
                <a:moveTo>
                  <a:pt x="49097" y="0"/>
                </a:moveTo>
                <a:lnTo>
                  <a:pt x="0" y="0"/>
                </a:lnTo>
                <a:lnTo>
                  <a:pt x="0" y="48228"/>
                </a:lnTo>
                <a:lnTo>
                  <a:pt x="49097" y="48228"/>
                </a:lnTo>
                <a:lnTo>
                  <a:pt x="490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067185" y="11303291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461818" y="0"/>
                </a:lnTo>
              </a:path>
            </a:pathLst>
          </a:custGeom>
          <a:ln w="1052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569339" y="10084447"/>
            <a:ext cx="0" cy="1224280"/>
          </a:xfrm>
          <a:custGeom>
            <a:avLst/>
            <a:gdLst/>
            <a:ahLst/>
            <a:cxnLst/>
            <a:rect l="l" t="t" r="r" b="b"/>
            <a:pathLst>
              <a:path h="1224279">
                <a:moveTo>
                  <a:pt x="0" y="0"/>
                </a:moveTo>
                <a:lnTo>
                  <a:pt x="0" y="122410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599155" y="10363296"/>
            <a:ext cx="40005" cy="48260"/>
          </a:xfrm>
          <a:custGeom>
            <a:avLst/>
            <a:gdLst/>
            <a:ahLst/>
            <a:cxnLst/>
            <a:rect l="l" t="t" r="r" b="b"/>
            <a:pathLst>
              <a:path w="40005" h="48259">
                <a:moveTo>
                  <a:pt x="0" y="48228"/>
                </a:moveTo>
                <a:lnTo>
                  <a:pt x="39747" y="48228"/>
                </a:lnTo>
                <a:lnTo>
                  <a:pt x="39747" y="0"/>
                </a:lnTo>
                <a:lnTo>
                  <a:pt x="0" y="0"/>
                </a:lnTo>
                <a:lnTo>
                  <a:pt x="0" y="482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677494" y="10557950"/>
            <a:ext cx="390525" cy="751205"/>
          </a:xfrm>
          <a:custGeom>
            <a:avLst/>
            <a:gdLst/>
            <a:ahLst/>
            <a:cxnLst/>
            <a:rect l="l" t="t" r="r" b="b"/>
            <a:pathLst>
              <a:path w="390525" h="751204">
                <a:moveTo>
                  <a:pt x="390490" y="0"/>
                </a:moveTo>
                <a:lnTo>
                  <a:pt x="0" y="0"/>
                </a:lnTo>
                <a:lnTo>
                  <a:pt x="7005" y="22805"/>
                </a:lnTo>
                <a:lnTo>
                  <a:pt x="7005" y="750605"/>
                </a:lnTo>
                <a:lnTo>
                  <a:pt x="62542" y="750605"/>
                </a:lnTo>
                <a:lnTo>
                  <a:pt x="62542" y="564705"/>
                </a:lnTo>
                <a:lnTo>
                  <a:pt x="383475" y="564705"/>
                </a:lnTo>
                <a:lnTo>
                  <a:pt x="383475" y="522612"/>
                </a:lnTo>
                <a:lnTo>
                  <a:pt x="62542" y="522612"/>
                </a:lnTo>
                <a:lnTo>
                  <a:pt x="62542" y="145555"/>
                </a:lnTo>
                <a:lnTo>
                  <a:pt x="47893" y="145555"/>
                </a:lnTo>
                <a:lnTo>
                  <a:pt x="28051" y="124750"/>
                </a:lnTo>
                <a:lnTo>
                  <a:pt x="28051" y="109326"/>
                </a:lnTo>
                <a:lnTo>
                  <a:pt x="77421" y="109326"/>
                </a:lnTo>
                <a:lnTo>
                  <a:pt x="77421" y="40365"/>
                </a:lnTo>
                <a:lnTo>
                  <a:pt x="383475" y="40365"/>
                </a:lnTo>
                <a:lnTo>
                  <a:pt x="383475" y="22805"/>
                </a:lnTo>
                <a:lnTo>
                  <a:pt x="390490" y="0"/>
                </a:lnTo>
                <a:close/>
              </a:path>
              <a:path w="390525" h="751204">
                <a:moveTo>
                  <a:pt x="150215" y="564705"/>
                </a:moveTo>
                <a:lnTo>
                  <a:pt x="118666" y="564705"/>
                </a:lnTo>
                <a:lnTo>
                  <a:pt x="118666" y="750605"/>
                </a:lnTo>
                <a:lnTo>
                  <a:pt x="150215" y="750605"/>
                </a:lnTo>
                <a:lnTo>
                  <a:pt x="150215" y="564705"/>
                </a:lnTo>
                <a:close/>
              </a:path>
              <a:path w="390525" h="751204">
                <a:moveTo>
                  <a:pt x="271813" y="564705"/>
                </a:moveTo>
                <a:lnTo>
                  <a:pt x="240275" y="564705"/>
                </a:lnTo>
                <a:lnTo>
                  <a:pt x="240275" y="750605"/>
                </a:lnTo>
                <a:lnTo>
                  <a:pt x="271813" y="750605"/>
                </a:lnTo>
                <a:lnTo>
                  <a:pt x="271813" y="564705"/>
                </a:lnTo>
                <a:close/>
              </a:path>
              <a:path w="390525" h="751204">
                <a:moveTo>
                  <a:pt x="383475" y="564705"/>
                </a:moveTo>
                <a:lnTo>
                  <a:pt x="327937" y="564705"/>
                </a:lnTo>
                <a:lnTo>
                  <a:pt x="327937" y="750605"/>
                </a:lnTo>
                <a:lnTo>
                  <a:pt x="383475" y="750605"/>
                </a:lnTo>
                <a:lnTo>
                  <a:pt x="383475" y="564705"/>
                </a:lnTo>
                <a:close/>
              </a:path>
              <a:path w="390525" h="751204">
                <a:moveTo>
                  <a:pt x="150215" y="145555"/>
                </a:moveTo>
                <a:lnTo>
                  <a:pt x="118666" y="145555"/>
                </a:lnTo>
                <a:lnTo>
                  <a:pt x="118666" y="522612"/>
                </a:lnTo>
                <a:lnTo>
                  <a:pt x="150215" y="522612"/>
                </a:lnTo>
                <a:lnTo>
                  <a:pt x="150215" y="145555"/>
                </a:lnTo>
                <a:close/>
              </a:path>
              <a:path w="390525" h="751204">
                <a:moveTo>
                  <a:pt x="271813" y="145555"/>
                </a:moveTo>
                <a:lnTo>
                  <a:pt x="240275" y="145555"/>
                </a:lnTo>
                <a:lnTo>
                  <a:pt x="240275" y="522612"/>
                </a:lnTo>
                <a:lnTo>
                  <a:pt x="271813" y="522612"/>
                </a:lnTo>
                <a:lnTo>
                  <a:pt x="271813" y="145555"/>
                </a:lnTo>
                <a:close/>
              </a:path>
              <a:path w="390525" h="751204">
                <a:moveTo>
                  <a:pt x="383475" y="40365"/>
                </a:moveTo>
                <a:lnTo>
                  <a:pt x="313069" y="40365"/>
                </a:lnTo>
                <a:lnTo>
                  <a:pt x="313069" y="109326"/>
                </a:lnTo>
                <a:lnTo>
                  <a:pt x="362428" y="109326"/>
                </a:lnTo>
                <a:lnTo>
                  <a:pt x="362428" y="124750"/>
                </a:lnTo>
                <a:lnTo>
                  <a:pt x="342596" y="145555"/>
                </a:lnTo>
                <a:lnTo>
                  <a:pt x="327937" y="145555"/>
                </a:lnTo>
                <a:lnTo>
                  <a:pt x="327937" y="522612"/>
                </a:lnTo>
                <a:lnTo>
                  <a:pt x="383475" y="522612"/>
                </a:lnTo>
                <a:lnTo>
                  <a:pt x="383475" y="40365"/>
                </a:lnTo>
                <a:close/>
              </a:path>
              <a:path w="390525" h="751204">
                <a:moveTo>
                  <a:pt x="178130" y="40365"/>
                </a:moveTo>
                <a:lnTo>
                  <a:pt x="111651" y="40365"/>
                </a:lnTo>
                <a:lnTo>
                  <a:pt x="111651" y="109326"/>
                </a:lnTo>
                <a:lnTo>
                  <a:pt x="178130" y="109326"/>
                </a:lnTo>
                <a:lnTo>
                  <a:pt x="178130" y="40365"/>
                </a:lnTo>
                <a:close/>
              </a:path>
              <a:path w="390525" h="751204">
                <a:moveTo>
                  <a:pt x="278829" y="40365"/>
                </a:moveTo>
                <a:lnTo>
                  <a:pt x="212349" y="40365"/>
                </a:lnTo>
                <a:lnTo>
                  <a:pt x="212349" y="109326"/>
                </a:lnTo>
                <a:lnTo>
                  <a:pt x="278829" y="109326"/>
                </a:lnTo>
                <a:lnTo>
                  <a:pt x="278829" y="4036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712562" y="10685395"/>
            <a:ext cx="320675" cy="0"/>
          </a:xfrm>
          <a:custGeom>
            <a:avLst/>
            <a:gdLst/>
            <a:ahLst/>
            <a:cxnLst/>
            <a:rect l="l" t="t" r="r" b="b"/>
            <a:pathLst>
              <a:path w="320675">
                <a:moveTo>
                  <a:pt x="0" y="0"/>
                </a:moveTo>
                <a:lnTo>
                  <a:pt x="320346" y="0"/>
                </a:lnTo>
              </a:path>
            </a:pathLst>
          </a:custGeom>
          <a:ln w="22208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668713" y="10110169"/>
            <a:ext cx="0" cy="1198880"/>
          </a:xfrm>
          <a:custGeom>
            <a:avLst/>
            <a:gdLst/>
            <a:ahLst/>
            <a:cxnLst/>
            <a:rect l="l" t="t" r="r" b="b"/>
            <a:pathLst>
              <a:path h="1198879">
                <a:moveTo>
                  <a:pt x="0" y="0"/>
                </a:moveTo>
                <a:lnTo>
                  <a:pt x="0" y="1198382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1026858" y="10084447"/>
            <a:ext cx="0" cy="1224280"/>
          </a:xfrm>
          <a:custGeom>
            <a:avLst/>
            <a:gdLst/>
            <a:ahLst/>
            <a:cxnLst/>
            <a:rect l="l" t="t" r="r" b="b"/>
            <a:pathLst>
              <a:path h="1224279">
                <a:moveTo>
                  <a:pt x="0" y="0"/>
                </a:moveTo>
                <a:lnTo>
                  <a:pt x="0" y="1224109"/>
                </a:lnTo>
              </a:path>
            </a:pathLst>
          </a:custGeom>
          <a:ln w="455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1112939" y="11254196"/>
            <a:ext cx="370840" cy="0"/>
          </a:xfrm>
          <a:custGeom>
            <a:avLst/>
            <a:gdLst/>
            <a:ahLst/>
            <a:cxnLst/>
            <a:rect l="l" t="t" r="r" b="b"/>
            <a:pathLst>
              <a:path w="370840">
                <a:moveTo>
                  <a:pt x="0" y="0"/>
                </a:moveTo>
                <a:lnTo>
                  <a:pt x="370313" y="0"/>
                </a:lnTo>
              </a:path>
            </a:pathLst>
          </a:custGeom>
          <a:ln w="1052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1139970" y="11121866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1123892" y="11116786"/>
            <a:ext cx="348615" cy="0"/>
          </a:xfrm>
          <a:custGeom>
            <a:avLst/>
            <a:gdLst/>
            <a:ahLst/>
            <a:cxnLst/>
            <a:rect l="l" t="t" r="r" b="b"/>
            <a:pathLst>
              <a:path w="348615">
                <a:moveTo>
                  <a:pt x="0" y="0"/>
                </a:moveTo>
                <a:lnTo>
                  <a:pt x="348408" y="0"/>
                </a:lnTo>
              </a:path>
            </a:pathLst>
          </a:custGeom>
          <a:ln w="1015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1139970" y="1101518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1197110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1237506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1277898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5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1318294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5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1358686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1399083" y="11159492"/>
            <a:ext cx="0" cy="89535"/>
          </a:xfrm>
          <a:custGeom>
            <a:avLst/>
            <a:gdLst/>
            <a:ahLst/>
            <a:cxnLst/>
            <a:rect l="l" t="t" r="r" b="b"/>
            <a:pathLst>
              <a:path h="89534">
                <a:moveTo>
                  <a:pt x="0" y="0"/>
                </a:moveTo>
                <a:lnTo>
                  <a:pt x="0" y="89442"/>
                </a:lnTo>
              </a:path>
            </a:pathLst>
          </a:custGeom>
          <a:ln w="3156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1456222" y="11122069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26865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1311541" y="1101518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1456222" y="11014858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32156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1177822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1204523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1231239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1257940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1284652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1338247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2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1364958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1391664" y="11014847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6698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1418375" y="11015186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520"/>
                </a:lnTo>
              </a:path>
            </a:pathLst>
          </a:custGeom>
          <a:ln w="701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1076448" y="10999047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5">
                <a:moveTo>
                  <a:pt x="0" y="0"/>
                </a:moveTo>
                <a:lnTo>
                  <a:pt x="443295" y="0"/>
                </a:lnTo>
              </a:path>
            </a:pathLst>
          </a:custGeom>
          <a:ln w="31601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1056658" y="10363296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90" h="48259">
                <a:moveTo>
                  <a:pt x="46773" y="0"/>
                </a:moveTo>
                <a:lnTo>
                  <a:pt x="0" y="0"/>
                </a:lnTo>
                <a:lnTo>
                  <a:pt x="0" y="48228"/>
                </a:lnTo>
                <a:lnTo>
                  <a:pt x="46773" y="48228"/>
                </a:lnTo>
                <a:lnTo>
                  <a:pt x="46773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1067183" y="10972275"/>
            <a:ext cx="462280" cy="0"/>
          </a:xfrm>
          <a:custGeom>
            <a:avLst/>
            <a:gdLst/>
            <a:ahLst/>
            <a:cxnLst/>
            <a:rect l="l" t="t" r="r" b="b"/>
            <a:pathLst>
              <a:path w="462280">
                <a:moveTo>
                  <a:pt x="0" y="0"/>
                </a:moveTo>
                <a:lnTo>
                  <a:pt x="461818" y="0"/>
                </a:lnTo>
              </a:path>
            </a:pathLst>
          </a:custGeom>
          <a:ln w="1052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1133249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1241978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1354216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1462946" y="10084454"/>
            <a:ext cx="0" cy="882650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559"/>
                </a:lnTo>
              </a:path>
            </a:pathLst>
          </a:custGeom>
          <a:ln w="4560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1492760" y="10363296"/>
            <a:ext cx="46990" cy="48260"/>
          </a:xfrm>
          <a:custGeom>
            <a:avLst/>
            <a:gdLst/>
            <a:ahLst/>
            <a:cxnLst/>
            <a:rect l="l" t="t" r="r" b="b"/>
            <a:pathLst>
              <a:path w="46990" h="48259">
                <a:moveTo>
                  <a:pt x="0" y="48228"/>
                </a:moveTo>
                <a:lnTo>
                  <a:pt x="46762" y="48228"/>
                </a:lnTo>
                <a:lnTo>
                  <a:pt x="46762" y="0"/>
                </a:lnTo>
                <a:lnTo>
                  <a:pt x="0" y="0"/>
                </a:lnTo>
                <a:lnTo>
                  <a:pt x="0" y="48228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1091147" y="11278743"/>
            <a:ext cx="414020" cy="0"/>
          </a:xfrm>
          <a:custGeom>
            <a:avLst/>
            <a:gdLst/>
            <a:ahLst/>
            <a:cxnLst/>
            <a:rect l="l" t="t" r="r" b="b"/>
            <a:pathLst>
              <a:path w="414019">
                <a:moveTo>
                  <a:pt x="0" y="0"/>
                </a:moveTo>
                <a:lnTo>
                  <a:pt x="413903" y="0"/>
                </a:lnTo>
              </a:path>
            </a:pathLst>
          </a:custGeom>
          <a:ln w="20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1179723" y="997806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5">
                <a:moveTo>
                  <a:pt x="0" y="0"/>
                </a:moveTo>
                <a:lnTo>
                  <a:pt x="0" y="100593"/>
                </a:lnTo>
              </a:path>
            </a:pathLst>
          </a:custGeom>
          <a:ln w="1928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1416475" y="9978063"/>
            <a:ext cx="0" cy="100965"/>
          </a:xfrm>
          <a:custGeom>
            <a:avLst/>
            <a:gdLst/>
            <a:ahLst/>
            <a:cxnLst/>
            <a:rect l="l" t="t" r="r" b="b"/>
            <a:pathLst>
              <a:path h="100965">
                <a:moveTo>
                  <a:pt x="0" y="0"/>
                </a:moveTo>
                <a:lnTo>
                  <a:pt x="0" y="100593"/>
                </a:lnTo>
              </a:path>
            </a:pathLst>
          </a:custGeom>
          <a:ln w="1929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156048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203397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250747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1298101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2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345451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2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1392805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1440155" y="9985068"/>
            <a:ext cx="0" cy="90170"/>
          </a:xfrm>
          <a:custGeom>
            <a:avLst/>
            <a:gdLst/>
            <a:ahLst/>
            <a:cxnLst/>
            <a:rect l="l" t="t" r="r" b="b"/>
            <a:pathLst>
              <a:path h="90170">
                <a:moveTo>
                  <a:pt x="0" y="0"/>
                </a:moveTo>
                <a:lnTo>
                  <a:pt x="0" y="90081"/>
                </a:lnTo>
              </a:path>
            </a:pathLst>
          </a:custGeom>
          <a:ln w="1403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1217428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87" y="0"/>
                </a:moveTo>
                <a:lnTo>
                  <a:pt x="0" y="0"/>
                </a:lnTo>
                <a:lnTo>
                  <a:pt x="0" y="79494"/>
                </a:lnTo>
                <a:lnTo>
                  <a:pt x="19287" y="79494"/>
                </a:lnTo>
                <a:lnTo>
                  <a:pt x="1928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1264778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87" y="0"/>
                </a:moveTo>
                <a:lnTo>
                  <a:pt x="0" y="0"/>
                </a:lnTo>
                <a:lnTo>
                  <a:pt x="0" y="79494"/>
                </a:lnTo>
                <a:lnTo>
                  <a:pt x="19287" y="79494"/>
                </a:lnTo>
                <a:lnTo>
                  <a:pt x="1928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1312127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97" y="0"/>
                </a:moveTo>
                <a:lnTo>
                  <a:pt x="0" y="0"/>
                </a:lnTo>
                <a:lnTo>
                  <a:pt x="0" y="79494"/>
                </a:lnTo>
                <a:lnTo>
                  <a:pt x="19297" y="79494"/>
                </a:lnTo>
                <a:lnTo>
                  <a:pt x="192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1359476" y="9978063"/>
            <a:ext cx="19685" cy="80010"/>
          </a:xfrm>
          <a:custGeom>
            <a:avLst/>
            <a:gdLst/>
            <a:ahLst/>
            <a:cxnLst/>
            <a:rect l="l" t="t" r="r" b="b"/>
            <a:pathLst>
              <a:path w="19684" h="80009">
                <a:moveTo>
                  <a:pt x="19297" y="0"/>
                </a:moveTo>
                <a:lnTo>
                  <a:pt x="0" y="0"/>
                </a:lnTo>
                <a:lnTo>
                  <a:pt x="0" y="79494"/>
                </a:lnTo>
                <a:lnTo>
                  <a:pt x="19297" y="79494"/>
                </a:lnTo>
                <a:lnTo>
                  <a:pt x="19297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1156048" y="9964785"/>
            <a:ext cx="284480" cy="0"/>
          </a:xfrm>
          <a:custGeom>
            <a:avLst/>
            <a:gdLst/>
            <a:ahLst/>
            <a:cxnLst/>
            <a:rect l="l" t="t" r="r" b="b"/>
            <a:pathLst>
              <a:path w="284480">
                <a:moveTo>
                  <a:pt x="0" y="0"/>
                </a:moveTo>
                <a:lnTo>
                  <a:pt x="284096" y="0"/>
                </a:lnTo>
              </a:path>
            </a:pathLst>
          </a:custGeom>
          <a:ln w="26554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1287290" y="9841522"/>
            <a:ext cx="22225" cy="79375"/>
          </a:xfrm>
          <a:custGeom>
            <a:avLst/>
            <a:gdLst/>
            <a:ahLst/>
            <a:cxnLst/>
            <a:rect l="l" t="t" r="r" b="b"/>
            <a:pathLst>
              <a:path w="22225" h="79375">
                <a:moveTo>
                  <a:pt x="21622" y="0"/>
                </a:moveTo>
                <a:lnTo>
                  <a:pt x="0" y="0"/>
                </a:lnTo>
                <a:lnTo>
                  <a:pt x="0" y="78835"/>
                </a:lnTo>
                <a:lnTo>
                  <a:pt x="21622" y="78835"/>
                </a:lnTo>
                <a:lnTo>
                  <a:pt x="2162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1298101" y="9506590"/>
            <a:ext cx="0" cy="335280"/>
          </a:xfrm>
          <a:custGeom>
            <a:avLst/>
            <a:gdLst/>
            <a:ahLst/>
            <a:cxnLst/>
            <a:rect l="l" t="t" r="r" b="b"/>
            <a:pathLst>
              <a:path h="335279">
                <a:moveTo>
                  <a:pt x="0" y="0"/>
                </a:moveTo>
                <a:lnTo>
                  <a:pt x="0" y="334932"/>
                </a:lnTo>
              </a:path>
            </a:pathLst>
          </a:custGeom>
          <a:ln w="1402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1266945" y="9920358"/>
            <a:ext cx="62865" cy="34925"/>
          </a:xfrm>
          <a:custGeom>
            <a:avLst/>
            <a:gdLst/>
            <a:ahLst/>
            <a:cxnLst/>
            <a:rect l="l" t="t" r="r" b="b"/>
            <a:pathLst>
              <a:path w="62865" h="34925">
                <a:moveTo>
                  <a:pt x="62301" y="0"/>
                </a:moveTo>
                <a:lnTo>
                  <a:pt x="0" y="0"/>
                </a:lnTo>
                <a:lnTo>
                  <a:pt x="0" y="34313"/>
                </a:lnTo>
                <a:lnTo>
                  <a:pt x="62301" y="34313"/>
                </a:lnTo>
                <a:lnTo>
                  <a:pt x="62301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1298100" y="10085272"/>
            <a:ext cx="0" cy="155575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262"/>
                </a:lnTo>
              </a:path>
            </a:pathLst>
          </a:custGeom>
          <a:ln w="52605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1271793" y="10244045"/>
            <a:ext cx="52705" cy="13970"/>
          </a:xfrm>
          <a:custGeom>
            <a:avLst/>
            <a:gdLst/>
            <a:ahLst/>
            <a:cxnLst/>
            <a:rect l="l" t="t" r="r" b="b"/>
            <a:pathLst>
              <a:path w="52705" h="13970">
                <a:moveTo>
                  <a:pt x="0" y="13444"/>
                </a:moveTo>
                <a:lnTo>
                  <a:pt x="52605" y="13444"/>
                </a:lnTo>
                <a:lnTo>
                  <a:pt x="52605" y="0"/>
                </a:lnTo>
                <a:lnTo>
                  <a:pt x="0" y="0"/>
                </a:lnTo>
                <a:lnTo>
                  <a:pt x="0" y="13444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k object 81"/>
          <p:cNvSpPr/>
          <p:nvPr/>
        </p:nvSpPr>
        <p:spPr>
          <a:xfrm>
            <a:off x="1408580" y="1008527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4"/>
                </a:lnTo>
              </a:path>
            </a:pathLst>
          </a:custGeom>
          <a:ln w="4909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k object 82"/>
          <p:cNvSpPr/>
          <p:nvPr/>
        </p:nvSpPr>
        <p:spPr>
          <a:xfrm>
            <a:off x="1080050" y="10085274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4"/>
                </a:lnTo>
              </a:path>
            </a:pathLst>
          </a:custGeom>
          <a:ln w="46783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k object 83"/>
          <p:cNvSpPr/>
          <p:nvPr/>
        </p:nvSpPr>
        <p:spPr>
          <a:xfrm>
            <a:off x="1187613" y="9978063"/>
            <a:ext cx="0" cy="280035"/>
          </a:xfrm>
          <a:custGeom>
            <a:avLst/>
            <a:gdLst/>
            <a:ahLst/>
            <a:cxnLst/>
            <a:rect l="l" t="t" r="r" b="b"/>
            <a:pathLst>
              <a:path h="280034">
                <a:moveTo>
                  <a:pt x="0" y="0"/>
                </a:moveTo>
                <a:lnTo>
                  <a:pt x="0" y="279426"/>
                </a:lnTo>
              </a:path>
            </a:pathLst>
          </a:custGeom>
          <a:ln w="4909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k object 84"/>
          <p:cNvSpPr/>
          <p:nvPr/>
        </p:nvSpPr>
        <p:spPr>
          <a:xfrm>
            <a:off x="1516142" y="10085272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14"/>
                </a:lnTo>
              </a:path>
            </a:pathLst>
          </a:custGeom>
          <a:ln w="46762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k object 85"/>
          <p:cNvSpPr/>
          <p:nvPr/>
        </p:nvSpPr>
        <p:spPr>
          <a:xfrm>
            <a:off x="1619029" y="10119524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7964"/>
                </a:lnTo>
              </a:path>
            </a:pathLst>
          </a:custGeom>
          <a:ln w="3974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k object 86"/>
          <p:cNvSpPr/>
          <p:nvPr/>
        </p:nvSpPr>
        <p:spPr>
          <a:xfrm>
            <a:off x="977163" y="10119524"/>
            <a:ext cx="0" cy="138430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0"/>
                </a:moveTo>
                <a:lnTo>
                  <a:pt x="0" y="137964"/>
                </a:lnTo>
              </a:path>
            </a:pathLst>
          </a:custGeom>
          <a:ln w="39747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k object 87"/>
          <p:cNvSpPr/>
          <p:nvPr/>
        </p:nvSpPr>
        <p:spPr>
          <a:xfrm>
            <a:off x="1749972" y="10411933"/>
            <a:ext cx="88265" cy="138430"/>
          </a:xfrm>
          <a:custGeom>
            <a:avLst/>
            <a:gdLst/>
            <a:ahLst/>
            <a:cxnLst/>
            <a:rect l="l" t="t" r="r" b="b"/>
            <a:pathLst>
              <a:path w="88264" h="138429">
                <a:moveTo>
                  <a:pt x="0" y="138430"/>
                </a:moveTo>
                <a:lnTo>
                  <a:pt x="87683" y="138430"/>
                </a:lnTo>
                <a:lnTo>
                  <a:pt x="87683" y="0"/>
                </a:lnTo>
                <a:lnTo>
                  <a:pt x="0" y="0"/>
                </a:lnTo>
                <a:lnTo>
                  <a:pt x="0" y="13843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k object 88"/>
          <p:cNvSpPr/>
          <p:nvPr/>
        </p:nvSpPr>
        <p:spPr>
          <a:xfrm>
            <a:off x="1698529" y="10382087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26" y="0"/>
                </a:lnTo>
              </a:path>
            </a:pathLst>
          </a:custGeom>
          <a:ln w="596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k object 89"/>
          <p:cNvSpPr/>
          <p:nvPr/>
        </p:nvSpPr>
        <p:spPr>
          <a:xfrm>
            <a:off x="1749972" y="10196033"/>
            <a:ext cx="88265" cy="156210"/>
          </a:xfrm>
          <a:custGeom>
            <a:avLst/>
            <a:gdLst/>
            <a:ahLst/>
            <a:cxnLst/>
            <a:rect l="l" t="t" r="r" b="b"/>
            <a:pathLst>
              <a:path w="88264" h="156209">
                <a:moveTo>
                  <a:pt x="0" y="156210"/>
                </a:moveTo>
                <a:lnTo>
                  <a:pt x="87683" y="156210"/>
                </a:lnTo>
                <a:lnTo>
                  <a:pt x="87683" y="0"/>
                </a:lnTo>
                <a:lnTo>
                  <a:pt x="0" y="0"/>
                </a:lnTo>
                <a:lnTo>
                  <a:pt x="0" y="15621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k object 90"/>
          <p:cNvSpPr/>
          <p:nvPr/>
        </p:nvSpPr>
        <p:spPr>
          <a:xfrm>
            <a:off x="1698529" y="10152853"/>
            <a:ext cx="139700" cy="43180"/>
          </a:xfrm>
          <a:custGeom>
            <a:avLst/>
            <a:gdLst/>
            <a:ahLst/>
            <a:cxnLst/>
            <a:rect l="l" t="t" r="r" b="b"/>
            <a:pathLst>
              <a:path w="139700" h="43179">
                <a:moveTo>
                  <a:pt x="0" y="43179"/>
                </a:moveTo>
                <a:lnTo>
                  <a:pt x="139126" y="43179"/>
                </a:lnTo>
                <a:lnTo>
                  <a:pt x="139126" y="0"/>
                </a:lnTo>
                <a:lnTo>
                  <a:pt x="0" y="0"/>
                </a:lnTo>
                <a:lnTo>
                  <a:pt x="0" y="4317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k object 91"/>
          <p:cNvSpPr/>
          <p:nvPr/>
        </p:nvSpPr>
        <p:spPr>
          <a:xfrm>
            <a:off x="1698529" y="1015094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698" y="0"/>
                </a:lnTo>
              </a:path>
            </a:pathLst>
          </a:custGeom>
          <a:ln w="380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k object 92"/>
          <p:cNvSpPr/>
          <p:nvPr/>
        </p:nvSpPr>
        <p:spPr>
          <a:xfrm>
            <a:off x="1698529" y="10137612"/>
            <a:ext cx="139700" cy="11430"/>
          </a:xfrm>
          <a:custGeom>
            <a:avLst/>
            <a:gdLst/>
            <a:ahLst/>
            <a:cxnLst/>
            <a:rect l="l" t="t" r="r" b="b"/>
            <a:pathLst>
              <a:path w="139700" h="11429">
                <a:moveTo>
                  <a:pt x="0" y="11430"/>
                </a:moveTo>
                <a:lnTo>
                  <a:pt x="139126" y="11430"/>
                </a:lnTo>
                <a:lnTo>
                  <a:pt x="139126" y="0"/>
                </a:lnTo>
                <a:lnTo>
                  <a:pt x="0" y="0"/>
                </a:lnTo>
                <a:lnTo>
                  <a:pt x="0" y="1143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k object 93"/>
          <p:cNvSpPr/>
          <p:nvPr/>
        </p:nvSpPr>
        <p:spPr>
          <a:xfrm>
            <a:off x="1698529" y="10128087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562" y="0"/>
                </a:lnTo>
              </a:path>
            </a:pathLst>
          </a:custGeom>
          <a:ln w="1905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k object 94"/>
          <p:cNvSpPr/>
          <p:nvPr/>
        </p:nvSpPr>
        <p:spPr>
          <a:xfrm>
            <a:off x="1698529" y="10112847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206" y="0"/>
                </a:lnTo>
              </a:path>
            </a:pathLst>
          </a:custGeom>
          <a:ln w="1142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k object 95"/>
          <p:cNvSpPr/>
          <p:nvPr/>
        </p:nvSpPr>
        <p:spPr>
          <a:xfrm>
            <a:off x="758526" y="10411710"/>
            <a:ext cx="88265" cy="139700"/>
          </a:xfrm>
          <a:custGeom>
            <a:avLst/>
            <a:gdLst/>
            <a:ahLst/>
            <a:cxnLst/>
            <a:rect l="l" t="t" r="r" b="b"/>
            <a:pathLst>
              <a:path w="88265" h="139700">
                <a:moveTo>
                  <a:pt x="0" y="139699"/>
                </a:moveTo>
                <a:lnTo>
                  <a:pt x="87693" y="139699"/>
                </a:lnTo>
                <a:lnTo>
                  <a:pt x="87693" y="0"/>
                </a:lnTo>
                <a:lnTo>
                  <a:pt x="0" y="0"/>
                </a:lnTo>
                <a:lnTo>
                  <a:pt x="0" y="13969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k object 96"/>
          <p:cNvSpPr/>
          <p:nvPr/>
        </p:nvSpPr>
        <p:spPr>
          <a:xfrm>
            <a:off x="758526" y="1038186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37" y="0"/>
                </a:lnTo>
              </a:path>
            </a:pathLst>
          </a:custGeom>
          <a:ln w="5969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k object 97"/>
          <p:cNvSpPr/>
          <p:nvPr/>
        </p:nvSpPr>
        <p:spPr>
          <a:xfrm>
            <a:off x="758526" y="10195810"/>
            <a:ext cx="88265" cy="156210"/>
          </a:xfrm>
          <a:custGeom>
            <a:avLst/>
            <a:gdLst/>
            <a:ahLst/>
            <a:cxnLst/>
            <a:rect l="l" t="t" r="r" b="b"/>
            <a:pathLst>
              <a:path w="88265" h="156209">
                <a:moveTo>
                  <a:pt x="0" y="156209"/>
                </a:moveTo>
                <a:lnTo>
                  <a:pt x="87693" y="156209"/>
                </a:lnTo>
                <a:lnTo>
                  <a:pt x="87693" y="0"/>
                </a:lnTo>
                <a:lnTo>
                  <a:pt x="0" y="0"/>
                </a:lnTo>
                <a:lnTo>
                  <a:pt x="0" y="15620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k object 98"/>
          <p:cNvSpPr/>
          <p:nvPr/>
        </p:nvSpPr>
        <p:spPr>
          <a:xfrm>
            <a:off x="758526" y="10174220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37" y="0"/>
                </a:lnTo>
              </a:path>
            </a:pathLst>
          </a:custGeom>
          <a:ln w="43180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k object 99"/>
          <p:cNvSpPr/>
          <p:nvPr/>
        </p:nvSpPr>
        <p:spPr>
          <a:xfrm>
            <a:off x="808964" y="1015072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698" y="0"/>
                </a:lnTo>
              </a:path>
            </a:pathLst>
          </a:custGeom>
          <a:ln w="380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k object 100"/>
          <p:cNvSpPr/>
          <p:nvPr/>
        </p:nvSpPr>
        <p:spPr>
          <a:xfrm>
            <a:off x="758526" y="10143104"/>
            <a:ext cx="13970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137" y="0"/>
                </a:lnTo>
              </a:path>
            </a:pathLst>
          </a:custGeom>
          <a:ln w="11429">
            <a:solidFill>
              <a:srgbClr val="CCCC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k object 101"/>
          <p:cNvSpPr/>
          <p:nvPr/>
        </p:nvSpPr>
        <p:spPr>
          <a:xfrm>
            <a:off x="809101" y="10118339"/>
            <a:ext cx="88900" cy="19050"/>
          </a:xfrm>
          <a:custGeom>
            <a:avLst/>
            <a:gdLst/>
            <a:ahLst/>
            <a:cxnLst/>
            <a:rect l="l" t="t" r="r" b="b"/>
            <a:pathLst>
              <a:path w="88900" h="19050">
                <a:moveTo>
                  <a:pt x="0" y="19049"/>
                </a:moveTo>
                <a:lnTo>
                  <a:pt x="88562" y="19049"/>
                </a:lnTo>
                <a:lnTo>
                  <a:pt x="88562" y="0"/>
                </a:lnTo>
                <a:lnTo>
                  <a:pt x="0" y="0"/>
                </a:lnTo>
                <a:lnTo>
                  <a:pt x="0" y="1904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k object 102"/>
          <p:cNvSpPr/>
          <p:nvPr/>
        </p:nvSpPr>
        <p:spPr>
          <a:xfrm>
            <a:off x="799457" y="10106910"/>
            <a:ext cx="98425" cy="11430"/>
          </a:xfrm>
          <a:custGeom>
            <a:avLst/>
            <a:gdLst/>
            <a:ahLst/>
            <a:cxnLst/>
            <a:rect l="l" t="t" r="r" b="b"/>
            <a:pathLst>
              <a:path w="98425" h="11429">
                <a:moveTo>
                  <a:pt x="0" y="11429"/>
                </a:moveTo>
                <a:lnTo>
                  <a:pt x="98206" y="11429"/>
                </a:lnTo>
                <a:lnTo>
                  <a:pt x="98206" y="0"/>
                </a:lnTo>
                <a:lnTo>
                  <a:pt x="0" y="0"/>
                </a:lnTo>
                <a:lnTo>
                  <a:pt x="0" y="11429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5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79207" y="631259"/>
            <a:ext cx="17545685" cy="1030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333333"/>
                </a:solidFill>
                <a:latin typeface="Intro Regular"/>
                <a:cs typeface="Intro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00312" y="1976773"/>
            <a:ext cx="15103475" cy="4046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10/25/2019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91"/>
          <p:cNvSpPr/>
          <p:nvPr/>
        </p:nvSpPr>
        <p:spPr>
          <a:xfrm>
            <a:off x="798202" y="0"/>
            <a:ext cx="813736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>
            <a:spLocks noGrp="1"/>
          </p:cNvSpPr>
          <p:nvPr>
            <p:ph type="title"/>
          </p:nvPr>
        </p:nvSpPr>
        <p:spPr>
          <a:xfrm>
            <a:off x="2275186" y="1877136"/>
            <a:ext cx="14761157" cy="66601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46630">
              <a:lnSpc>
                <a:spcPct val="100000"/>
              </a:lnSpc>
              <a:spcBef>
                <a:spcPts val="95"/>
              </a:spcBef>
            </a:pPr>
            <a:r>
              <a:rPr lang="ru-RU" sz="4800" b="1" dirty="0" smtClean="0"/>
              <a:t>О ПОДДЕРЖКЕ </a:t>
            </a:r>
            <a:br>
              <a:rPr lang="ru-RU" sz="4800" b="1" dirty="0" smtClean="0"/>
            </a:br>
            <a:r>
              <a:rPr lang="ru-RU" sz="4800" b="1" dirty="0" smtClean="0"/>
              <a:t>СУБЪЕКТОВ МАЛОГО И СРЕДНЕГО ПРЕДПРИНИМАТЕЛЬСТВА </a:t>
            </a:r>
            <a:br>
              <a:rPr lang="ru-RU" sz="4800" b="1" dirty="0" smtClean="0"/>
            </a:br>
            <a:r>
              <a:rPr lang="ru-RU" sz="4800" b="1" dirty="0" smtClean="0"/>
              <a:t>В РАМКАХ ПРЕДОСТАВЛЕНИЯ СУБСИДИЙ НА ВОЗМЕЩЕНИЕ ЗАТРАТ, СВЯЗАННЫХ С УПЛАТОЙ ПРОЦЕНТОВ ПО КРЕДИТАМ, ПРИВЛЕЧЕННЫМ В РОССИЙСКИХ КРЕДИТНЫХ ОРГАНИЗАЦИЯХ</a:t>
            </a:r>
            <a:endParaRPr lang="ru-RU" sz="4800" dirty="0">
              <a:latin typeface="Intro Bold"/>
              <a:cs typeface="Intro Bold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500312" y="8392702"/>
            <a:ext cx="11209338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b="1" dirty="0"/>
              <a:t>                                       </a:t>
            </a:r>
            <a:endParaRPr sz="3300" dirty="0">
              <a:latin typeface="Intro Book"/>
              <a:cs typeface="Intro Book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8520" y="8392702"/>
            <a:ext cx="2483789" cy="2916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04" y="9522292"/>
            <a:ext cx="9340494" cy="1787058"/>
          </a:xfrm>
          <a:prstGeom prst="rect">
            <a:avLst/>
          </a:prstGeom>
        </p:spPr>
      </p:pic>
      <p:sp>
        <p:nvSpPr>
          <p:cNvPr id="29" name="object 31">
            <a:extLst>
              <a:ext uri="{FF2B5EF4-FFF2-40B4-BE49-F238E27FC236}">
                <a16:creationId xmlns:a16="http://schemas.microsoft.com/office/drawing/2014/main" id="{CE858A91-51BF-254C-9C77-0DAD423979EF}"/>
              </a:ext>
            </a:extLst>
          </p:cNvPr>
          <p:cNvSpPr txBox="1">
            <a:spLocks/>
          </p:cNvSpPr>
          <p:nvPr/>
        </p:nvSpPr>
        <p:spPr>
          <a:xfrm>
            <a:off x="6217628" y="589478"/>
            <a:ext cx="8136904" cy="5311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3300" b="0" i="0">
                <a:solidFill>
                  <a:srgbClr val="333333"/>
                </a:solidFill>
                <a:latin typeface="Intro Regular"/>
                <a:ea typeface="+mj-ea"/>
                <a:cs typeface="Intro Regular"/>
              </a:defRPr>
            </a:lvl1pPr>
          </a:lstStyle>
          <a:p>
            <a:pPr marL="12700">
              <a:lnSpc>
                <a:spcPts val="3960"/>
              </a:lnSpc>
              <a:spcBef>
                <a:spcPts val="95"/>
              </a:spcBef>
            </a:pPr>
            <a:r>
              <a:rPr lang="ru-RU" sz="4400" b="1" spc="-5" dirty="0" smtClean="0"/>
              <a:t>ПОЛУЧАТЕЛИ</a:t>
            </a:r>
            <a:r>
              <a:rPr lang="ru-RU" sz="4600" b="1" spc="-5" dirty="0" smtClean="0"/>
              <a:t> ПОДДЕРЖКИ</a:t>
            </a:r>
            <a:endParaRPr lang="ru-RU" sz="4600" b="1" kern="0" spc="-5" dirty="0"/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9A89CBC3-E1E5-DA49-9D36-6C735B2437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4787054"/>
              </p:ext>
            </p:extLst>
          </p:nvPr>
        </p:nvGraphicFramePr>
        <p:xfrm>
          <a:off x="763018" y="1406203"/>
          <a:ext cx="10225136" cy="8352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object 104">
            <a:extLst>
              <a:ext uri="{FF2B5EF4-FFF2-40B4-BE49-F238E27FC236}">
                <a16:creationId xmlns:a16="http://schemas.microsoft.com/office/drawing/2014/main" id="{0C409E05-9EF9-104C-9A34-32DD5580584F}"/>
              </a:ext>
            </a:extLst>
          </p:cNvPr>
          <p:cNvSpPr txBox="1"/>
          <p:nvPr/>
        </p:nvSpPr>
        <p:spPr>
          <a:xfrm>
            <a:off x="10412089" y="5765942"/>
            <a:ext cx="2067687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ru-RU" sz="4800" b="1" spc="5" dirty="0" smtClean="0">
                <a:solidFill>
                  <a:srgbClr val="1B826E"/>
                </a:solidFill>
                <a:latin typeface="Intro Bold"/>
                <a:cs typeface="Intro Bold"/>
              </a:rPr>
              <a:t>СМСП</a:t>
            </a:r>
            <a:endParaRPr lang="ru-RU" sz="4800" b="1" spc="5" dirty="0">
              <a:solidFill>
                <a:srgbClr val="1B826E"/>
              </a:solidFill>
              <a:latin typeface="Intro Bold"/>
              <a:cs typeface="Intro Bold"/>
            </a:endParaRPr>
          </a:p>
        </p:txBody>
      </p:sp>
      <p:sp>
        <p:nvSpPr>
          <p:cNvPr id="32" name="object 98">
            <a:extLst>
              <a:ext uri="{FF2B5EF4-FFF2-40B4-BE49-F238E27FC236}">
                <a16:creationId xmlns:a16="http://schemas.microsoft.com/office/drawing/2014/main" id="{8C9DF2E6-E729-DD40-85F7-8DDC8D739B85}"/>
              </a:ext>
            </a:extLst>
          </p:cNvPr>
          <p:cNvSpPr txBox="1"/>
          <p:nvPr/>
        </p:nvSpPr>
        <p:spPr>
          <a:xfrm>
            <a:off x="12890524" y="2188594"/>
            <a:ext cx="6120680" cy="568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ОКВЭД</a:t>
            </a:r>
            <a:r>
              <a:rPr lang="en-US" sz="3600" dirty="0" smtClean="0">
                <a:solidFill>
                  <a:srgbClr val="333333"/>
                </a:solidFill>
                <a:latin typeface="Intro Book"/>
                <a:cs typeface="Intro Book"/>
              </a:rPr>
              <a:t>: </a:t>
            </a:r>
            <a:r>
              <a:rPr lang="ru-RU" sz="3600" dirty="0">
                <a:latin typeface="Intro Book"/>
              </a:rPr>
              <a:t>А, С, D, F, J, H, E, M </a:t>
            </a:r>
            <a:endParaRPr lang="ru-RU" sz="3600" dirty="0">
              <a:solidFill>
                <a:srgbClr val="333333"/>
              </a:solidFill>
              <a:latin typeface="Intro Book"/>
              <a:cs typeface="Intro Book"/>
            </a:endParaRPr>
          </a:p>
        </p:txBody>
      </p:sp>
      <p:sp>
        <p:nvSpPr>
          <p:cNvPr id="33" name="object 103">
            <a:extLst>
              <a:ext uri="{FF2B5EF4-FFF2-40B4-BE49-F238E27FC236}">
                <a16:creationId xmlns:a16="http://schemas.microsoft.com/office/drawing/2014/main" id="{947983AC-D070-9C4D-BB8C-C971BEAE40B7}"/>
              </a:ext>
            </a:extLst>
          </p:cNvPr>
          <p:cNvSpPr txBox="1"/>
          <p:nvPr/>
        </p:nvSpPr>
        <p:spPr>
          <a:xfrm>
            <a:off x="10412090" y="2095619"/>
            <a:ext cx="2204624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ru-RU" sz="4800" b="1" spc="5" dirty="0" smtClean="0">
                <a:solidFill>
                  <a:schemeClr val="accent5">
                    <a:lumMod val="75000"/>
                  </a:schemeClr>
                </a:solidFill>
                <a:latin typeface="Intro Bold"/>
                <a:cs typeface="Intro Bold"/>
              </a:rPr>
              <a:t>СМСП</a:t>
            </a:r>
            <a:endParaRPr sz="4800" dirty="0">
              <a:solidFill>
                <a:schemeClr val="accent5">
                  <a:lumMod val="75000"/>
                </a:schemeClr>
              </a:solidFill>
              <a:latin typeface="Intro Bold"/>
              <a:cs typeface="Intro Bold"/>
            </a:endParaRPr>
          </a:p>
        </p:txBody>
      </p:sp>
      <p:sp>
        <p:nvSpPr>
          <p:cNvPr id="34" name="object 105">
            <a:extLst>
              <a:ext uri="{FF2B5EF4-FFF2-40B4-BE49-F238E27FC236}">
                <a16:creationId xmlns:a16="http://schemas.microsoft.com/office/drawing/2014/main" id="{D2AFEC0B-8479-1D42-A1B1-0309B78EECDE}"/>
              </a:ext>
            </a:extLst>
          </p:cNvPr>
          <p:cNvSpPr txBox="1"/>
          <p:nvPr/>
        </p:nvSpPr>
        <p:spPr>
          <a:xfrm>
            <a:off x="10412089" y="7661333"/>
            <a:ext cx="2078756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ru-RU" sz="4800" b="1" spc="5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Intro Bold"/>
                <a:cs typeface="Intro Bold"/>
              </a:rPr>
              <a:t>СМСП</a:t>
            </a:r>
            <a:endParaRPr sz="4800" b="1" spc="5" dirty="0">
              <a:solidFill>
                <a:schemeClr val="accent6">
                  <a:lumMod val="60000"/>
                  <a:lumOff val="40000"/>
                </a:schemeClr>
              </a:solidFill>
              <a:latin typeface="Intro Bold"/>
              <a:cs typeface="Intro Bold"/>
            </a:endParaRPr>
          </a:p>
        </p:txBody>
      </p:sp>
      <p:sp>
        <p:nvSpPr>
          <p:cNvPr id="35" name="object 98">
            <a:extLst>
              <a:ext uri="{FF2B5EF4-FFF2-40B4-BE49-F238E27FC236}">
                <a16:creationId xmlns:a16="http://schemas.microsoft.com/office/drawing/2014/main" id="{8C9DF2E6-E729-DD40-85F7-8DDC8D739B85}"/>
              </a:ext>
            </a:extLst>
          </p:cNvPr>
          <p:cNvSpPr txBox="1"/>
          <p:nvPr/>
        </p:nvSpPr>
        <p:spPr>
          <a:xfrm>
            <a:off x="12890524" y="5778366"/>
            <a:ext cx="4490670" cy="11221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Экспортно-ориентированные</a:t>
            </a:r>
            <a:endParaRPr lang="ru-RU" sz="3600" dirty="0">
              <a:solidFill>
                <a:srgbClr val="333333"/>
              </a:solidFill>
              <a:latin typeface="Intro Book"/>
              <a:cs typeface="Intro Book"/>
            </a:endParaRPr>
          </a:p>
        </p:txBody>
      </p:sp>
      <p:sp>
        <p:nvSpPr>
          <p:cNvPr id="36" name="object 98">
            <a:extLst>
              <a:ext uri="{FF2B5EF4-FFF2-40B4-BE49-F238E27FC236}">
                <a16:creationId xmlns:a16="http://schemas.microsoft.com/office/drawing/2014/main" id="{8C9DF2E6-E729-DD40-85F7-8DDC8D739B85}"/>
              </a:ext>
            </a:extLst>
          </p:cNvPr>
          <p:cNvSpPr txBox="1"/>
          <p:nvPr/>
        </p:nvSpPr>
        <p:spPr>
          <a:xfrm>
            <a:off x="12890524" y="7615920"/>
            <a:ext cx="6192687" cy="2784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Осуществляющие деятельность на территории производственных площадок режимных объектов </a:t>
            </a:r>
            <a:endParaRPr lang="ru-RU" sz="3600" dirty="0">
              <a:solidFill>
                <a:srgbClr val="333333"/>
              </a:solidFill>
              <a:latin typeface="Intro Book"/>
              <a:cs typeface="Intro Book"/>
            </a:endParaRPr>
          </a:p>
        </p:txBody>
      </p:sp>
      <p:sp>
        <p:nvSpPr>
          <p:cNvPr id="12" name="object 104">
            <a:extLst>
              <a:ext uri="{FF2B5EF4-FFF2-40B4-BE49-F238E27FC236}">
                <a16:creationId xmlns:a16="http://schemas.microsoft.com/office/drawing/2014/main" id="{0C409E05-9EF9-104C-9A34-32DD5580584F}"/>
              </a:ext>
            </a:extLst>
          </p:cNvPr>
          <p:cNvSpPr txBox="1"/>
          <p:nvPr/>
        </p:nvSpPr>
        <p:spPr>
          <a:xfrm>
            <a:off x="10412090" y="3879311"/>
            <a:ext cx="2067687" cy="75405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lang="ru-RU" sz="4800" b="1" spc="5" dirty="0" smtClean="0">
                <a:solidFill>
                  <a:schemeClr val="accent6">
                    <a:lumMod val="50000"/>
                  </a:schemeClr>
                </a:solidFill>
                <a:latin typeface="Intro Bold"/>
                <a:cs typeface="Intro Bold"/>
              </a:rPr>
              <a:t>УК и Р</a:t>
            </a:r>
            <a:endParaRPr lang="ru-RU" sz="4800" b="1" spc="5" dirty="0">
              <a:solidFill>
                <a:schemeClr val="accent6">
                  <a:lumMod val="50000"/>
                </a:schemeClr>
              </a:solidFill>
              <a:latin typeface="Intro Bold"/>
              <a:cs typeface="Intro Bold"/>
            </a:endParaRPr>
          </a:p>
        </p:txBody>
      </p:sp>
      <p:sp>
        <p:nvSpPr>
          <p:cNvPr id="13" name="object 98">
            <a:extLst>
              <a:ext uri="{FF2B5EF4-FFF2-40B4-BE49-F238E27FC236}">
                <a16:creationId xmlns:a16="http://schemas.microsoft.com/office/drawing/2014/main" id="{8C9DF2E6-E729-DD40-85F7-8DDC8D739B85}"/>
              </a:ext>
            </a:extLst>
          </p:cNvPr>
          <p:cNvSpPr txBox="1"/>
          <p:nvPr/>
        </p:nvSpPr>
        <p:spPr>
          <a:xfrm>
            <a:off x="12890524" y="3879311"/>
            <a:ext cx="5832648" cy="112210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Управляющие компании и их резиденты</a:t>
            </a:r>
            <a:endParaRPr lang="ru-RU" sz="3600" dirty="0">
              <a:solidFill>
                <a:srgbClr val="333333"/>
              </a:solidFill>
              <a:latin typeface="Intro Book"/>
              <a:cs typeface="Intro Book"/>
            </a:endParaRPr>
          </a:p>
        </p:txBody>
      </p:sp>
    </p:spTree>
    <p:extLst>
      <p:ext uri="{BB962C8B-B14F-4D97-AF65-F5344CB8AC3E}">
        <p14:creationId xmlns:p14="http://schemas.microsoft.com/office/powerpoint/2010/main" val="1168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/>
          <p:cNvSpPr/>
          <p:nvPr/>
        </p:nvSpPr>
        <p:spPr>
          <a:xfrm>
            <a:off x="11839322" y="1586637"/>
            <a:ext cx="8163133" cy="856414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153387" y="1630232"/>
            <a:ext cx="8356241" cy="852424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1196" y="1606587"/>
            <a:ext cx="8309020" cy="8524242"/>
          </a:xfrm>
          <a:prstGeom prst="ellipse">
            <a:avLst/>
          </a:prstGeom>
          <a:solidFill>
            <a:srgbClr val="C19D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9" name="Рисунок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04" y="9522292"/>
            <a:ext cx="9340494" cy="1787058"/>
          </a:xfrm>
          <a:prstGeom prst="rect">
            <a:avLst/>
          </a:prstGeom>
        </p:spPr>
      </p:pic>
      <p:sp>
        <p:nvSpPr>
          <p:cNvPr id="105" name="object 31">
            <a:extLst>
              <a:ext uri="{FF2B5EF4-FFF2-40B4-BE49-F238E27FC236}">
                <a16:creationId xmlns:a16="http://schemas.microsoft.com/office/drawing/2014/main" id="{13A53FCA-8BB8-194B-80F6-594A30E652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31560" y="542107"/>
            <a:ext cx="11393593" cy="5251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960"/>
              </a:lnSpc>
              <a:spcBef>
                <a:spcPts val="95"/>
              </a:spcBef>
            </a:pPr>
            <a:r>
              <a:rPr lang="ru-RU" sz="4300" b="1" spc="-5" dirty="0" smtClean="0"/>
              <a:t>КАТЕГОРИИ ПОЛУЧАТЕЛЕЙ ПОДДЕРЖКИ</a:t>
            </a:r>
            <a:endParaRPr sz="4300" b="1" spc="-5" dirty="0"/>
          </a:p>
        </p:txBody>
      </p:sp>
      <p:sp>
        <p:nvSpPr>
          <p:cNvPr id="43" name="object 142">
            <a:extLst>
              <a:ext uri="{FF2B5EF4-FFF2-40B4-BE49-F238E27FC236}">
                <a16:creationId xmlns:a16="http://schemas.microsoft.com/office/drawing/2014/main" id="{B47E7BCD-5453-B54E-A844-AE6971C6A675}"/>
              </a:ext>
            </a:extLst>
          </p:cNvPr>
          <p:cNvSpPr txBox="1"/>
          <p:nvPr/>
        </p:nvSpPr>
        <p:spPr>
          <a:xfrm>
            <a:off x="14869724" y="6961178"/>
            <a:ext cx="2751686" cy="139910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3000" b="1" dirty="0" smtClean="0">
                <a:solidFill>
                  <a:schemeClr val="bg1"/>
                </a:solidFill>
                <a:latin typeface="Intro Bold Caps"/>
                <a:cs typeface="Intro Bold Caps"/>
              </a:rPr>
              <a:t>Управляющие компании и резиденты</a:t>
            </a:r>
            <a:endParaRPr lang="ru-RU" sz="3000" b="1" dirty="0">
              <a:solidFill>
                <a:schemeClr val="bg1"/>
              </a:solidFill>
              <a:latin typeface="Intro Bold Caps"/>
              <a:cs typeface="Intro Bold Caps"/>
            </a:endParaRPr>
          </a:p>
        </p:txBody>
      </p:sp>
      <p:sp>
        <p:nvSpPr>
          <p:cNvPr id="45" name="object 142">
            <a:extLst>
              <a:ext uri="{FF2B5EF4-FFF2-40B4-BE49-F238E27FC236}">
                <a16:creationId xmlns:a16="http://schemas.microsoft.com/office/drawing/2014/main" id="{A187FDE6-1C4F-5842-A722-69FDD3BF24E2}"/>
              </a:ext>
            </a:extLst>
          </p:cNvPr>
          <p:cNvSpPr txBox="1"/>
          <p:nvPr/>
        </p:nvSpPr>
        <p:spPr>
          <a:xfrm>
            <a:off x="2059160" y="6517032"/>
            <a:ext cx="4320481" cy="981038"/>
          </a:xfrm>
          <a:prstGeom prst="rect">
            <a:avLst/>
          </a:prstGeom>
          <a:ln>
            <a:noFill/>
          </a:ln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3000" b="1" dirty="0" smtClean="0">
                <a:solidFill>
                  <a:schemeClr val="bg1"/>
                </a:solidFill>
                <a:latin typeface="Intro Bold Caps"/>
                <a:cs typeface="Intro Bold Caps"/>
              </a:rPr>
              <a:t>СМСП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000" i="1" dirty="0" smtClean="0">
                <a:solidFill>
                  <a:schemeClr val="bg1"/>
                </a:solidFill>
                <a:latin typeface="Intro Book"/>
                <a:cs typeface="Intro Bold Caps"/>
              </a:rPr>
              <a:t>ОКВЭД  </a:t>
            </a:r>
            <a:r>
              <a:rPr lang="en-US" sz="3200" i="1" dirty="0">
                <a:solidFill>
                  <a:schemeClr val="bg1"/>
                </a:solidFill>
                <a:latin typeface="Intro Book"/>
              </a:rPr>
              <a:t>D</a:t>
            </a:r>
            <a:r>
              <a:rPr lang="ru-RU" sz="3200" i="1" dirty="0">
                <a:solidFill>
                  <a:schemeClr val="bg1"/>
                </a:solidFill>
                <a:latin typeface="Intro Book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Intro Book"/>
              </a:rPr>
              <a:t>F</a:t>
            </a:r>
            <a:r>
              <a:rPr lang="ru-RU" sz="3200" i="1" dirty="0">
                <a:solidFill>
                  <a:schemeClr val="bg1"/>
                </a:solidFill>
                <a:latin typeface="Intro Book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Intro Book"/>
              </a:rPr>
              <a:t>J</a:t>
            </a:r>
            <a:r>
              <a:rPr lang="ru-RU" sz="3200" i="1" dirty="0">
                <a:solidFill>
                  <a:schemeClr val="bg1"/>
                </a:solidFill>
                <a:latin typeface="Intro Book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Intro Book"/>
              </a:rPr>
              <a:t>H</a:t>
            </a:r>
            <a:r>
              <a:rPr lang="ru-RU" sz="3200" i="1" dirty="0">
                <a:solidFill>
                  <a:schemeClr val="bg1"/>
                </a:solidFill>
                <a:latin typeface="Intro Book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Intro Book"/>
              </a:rPr>
              <a:t>E</a:t>
            </a:r>
            <a:r>
              <a:rPr lang="ru-RU" sz="3200" i="1" dirty="0">
                <a:solidFill>
                  <a:schemeClr val="bg1"/>
                </a:solidFill>
                <a:latin typeface="Intro Book"/>
              </a:rPr>
              <a:t>, </a:t>
            </a:r>
            <a:r>
              <a:rPr lang="en-US" sz="3200" i="1" dirty="0">
                <a:solidFill>
                  <a:schemeClr val="bg1"/>
                </a:solidFill>
                <a:latin typeface="Intro Book"/>
              </a:rPr>
              <a:t>M </a:t>
            </a:r>
            <a:endParaRPr lang="ru-RU" sz="3000" i="1" dirty="0">
              <a:solidFill>
                <a:schemeClr val="bg1"/>
              </a:solidFill>
              <a:latin typeface="Intro Book"/>
              <a:cs typeface="Intro Bold Caps"/>
            </a:endParaRPr>
          </a:p>
        </p:txBody>
      </p:sp>
      <p:sp>
        <p:nvSpPr>
          <p:cNvPr id="29" name="object 142">
            <a:extLst>
              <a:ext uri="{FF2B5EF4-FFF2-40B4-BE49-F238E27FC236}">
                <a16:creationId xmlns:a16="http://schemas.microsoft.com/office/drawing/2014/main" id="{A187FDE6-1C4F-5842-A722-69FDD3BF24E2}"/>
              </a:ext>
            </a:extLst>
          </p:cNvPr>
          <p:cNvSpPr txBox="1"/>
          <p:nvPr/>
        </p:nvSpPr>
        <p:spPr>
          <a:xfrm>
            <a:off x="2457805" y="1988687"/>
            <a:ext cx="3696608" cy="30918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20000" b="1" dirty="0" smtClean="0">
                <a:solidFill>
                  <a:schemeClr val="bg1"/>
                </a:solidFill>
                <a:latin typeface="Intro Bold Caps"/>
                <a:cs typeface="Intro Bold Caps"/>
              </a:rPr>
              <a:t>I</a:t>
            </a:r>
            <a:endParaRPr lang="ru-RU" sz="20000" b="1" dirty="0">
              <a:solidFill>
                <a:schemeClr val="bg1"/>
              </a:solidFill>
              <a:latin typeface="Intro Bold Caps"/>
              <a:cs typeface="Intro Bold Caps"/>
            </a:endParaRPr>
          </a:p>
        </p:txBody>
      </p:sp>
      <p:sp>
        <p:nvSpPr>
          <p:cNvPr id="30" name="object 142">
            <a:extLst>
              <a:ext uri="{FF2B5EF4-FFF2-40B4-BE49-F238E27FC236}">
                <a16:creationId xmlns:a16="http://schemas.microsoft.com/office/drawing/2014/main" id="{A187FDE6-1C4F-5842-A722-69FDD3BF24E2}"/>
              </a:ext>
            </a:extLst>
          </p:cNvPr>
          <p:cNvSpPr txBox="1"/>
          <p:nvPr/>
        </p:nvSpPr>
        <p:spPr>
          <a:xfrm>
            <a:off x="8602338" y="2197823"/>
            <a:ext cx="3648797" cy="30918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20000" b="1" dirty="0" smtClean="0">
                <a:solidFill>
                  <a:schemeClr val="bg1"/>
                </a:solidFill>
                <a:latin typeface="Intro Bold Caps"/>
                <a:cs typeface="Intro Bold Caps"/>
              </a:rPr>
              <a:t>II</a:t>
            </a:r>
            <a:endParaRPr lang="ru-RU" sz="20000" b="1" dirty="0">
              <a:solidFill>
                <a:schemeClr val="bg1"/>
              </a:solidFill>
              <a:latin typeface="Intro Bold Caps"/>
              <a:cs typeface="Intro Bold Caps"/>
            </a:endParaRPr>
          </a:p>
        </p:txBody>
      </p:sp>
      <p:sp>
        <p:nvSpPr>
          <p:cNvPr id="31" name="object 142">
            <a:extLst>
              <a:ext uri="{FF2B5EF4-FFF2-40B4-BE49-F238E27FC236}">
                <a16:creationId xmlns:a16="http://schemas.microsoft.com/office/drawing/2014/main" id="{A187FDE6-1C4F-5842-A722-69FDD3BF24E2}"/>
              </a:ext>
            </a:extLst>
          </p:cNvPr>
          <p:cNvSpPr txBox="1"/>
          <p:nvPr/>
        </p:nvSpPr>
        <p:spPr>
          <a:xfrm>
            <a:off x="14294922" y="2321631"/>
            <a:ext cx="3648797" cy="309187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n-US" sz="20000" b="1" dirty="0" smtClean="0">
                <a:solidFill>
                  <a:schemeClr val="bg1"/>
                </a:solidFill>
                <a:latin typeface="Intro Bold Caps"/>
                <a:cs typeface="Intro Bold Caps"/>
              </a:rPr>
              <a:t>III</a:t>
            </a:r>
            <a:endParaRPr lang="ru-RU" sz="20000" b="1" dirty="0">
              <a:solidFill>
                <a:schemeClr val="bg1"/>
              </a:solidFill>
              <a:latin typeface="Intro Bold Caps"/>
              <a:cs typeface="Intro Bold Caps"/>
            </a:endParaRPr>
          </a:p>
        </p:txBody>
      </p:sp>
      <p:sp>
        <p:nvSpPr>
          <p:cNvPr id="32" name="object 142">
            <a:extLst>
              <a:ext uri="{FF2B5EF4-FFF2-40B4-BE49-F238E27FC236}">
                <a16:creationId xmlns:a16="http://schemas.microsoft.com/office/drawing/2014/main" id="{A187FDE6-1C4F-5842-A722-69FDD3BF24E2}"/>
              </a:ext>
            </a:extLst>
          </p:cNvPr>
          <p:cNvSpPr txBox="1"/>
          <p:nvPr/>
        </p:nvSpPr>
        <p:spPr>
          <a:xfrm>
            <a:off x="8456763" y="6359573"/>
            <a:ext cx="4539944" cy="3450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3000" b="1" dirty="0" smtClean="0">
                <a:solidFill>
                  <a:schemeClr val="bg1"/>
                </a:solidFill>
                <a:latin typeface="Intro Bold Caps"/>
                <a:cs typeface="Intro Bold Caps"/>
              </a:rPr>
              <a:t>СМСП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000" i="1" dirty="0" smtClean="0">
                <a:solidFill>
                  <a:schemeClr val="bg1"/>
                </a:solidFill>
                <a:latin typeface="Intro Book"/>
                <a:cs typeface="Intro Bold Caps"/>
              </a:rPr>
              <a:t>- ОКВЭД  </a:t>
            </a:r>
            <a:r>
              <a:rPr lang="en-US" sz="3000" i="1" dirty="0" smtClean="0">
                <a:solidFill>
                  <a:schemeClr val="bg1"/>
                </a:solidFill>
                <a:latin typeface="Intro Book"/>
                <a:cs typeface="Intro Bold Caps"/>
              </a:rPr>
              <a:t>A</a:t>
            </a:r>
            <a:r>
              <a:rPr lang="ru-RU" sz="3200" i="1" dirty="0" smtClean="0">
                <a:solidFill>
                  <a:schemeClr val="bg1"/>
                </a:solidFill>
                <a:latin typeface="Intro Book"/>
              </a:rPr>
              <a:t>,</a:t>
            </a:r>
            <a:r>
              <a:rPr lang="en-US" sz="3200" i="1" dirty="0" smtClean="0">
                <a:solidFill>
                  <a:schemeClr val="bg1"/>
                </a:solidFill>
                <a:latin typeface="Intro Book"/>
              </a:rPr>
              <a:t>C;</a:t>
            </a:r>
          </a:p>
          <a:p>
            <a:pPr marL="469900" indent="-457200">
              <a:lnSpc>
                <a:spcPct val="100000"/>
              </a:lnSpc>
              <a:spcBef>
                <a:spcPts val="110"/>
              </a:spcBef>
              <a:buFontTx/>
              <a:buChar char="-"/>
            </a:pPr>
            <a:r>
              <a:rPr lang="ru-RU" sz="3200" i="1" dirty="0" smtClean="0">
                <a:solidFill>
                  <a:schemeClr val="bg1"/>
                </a:solidFill>
                <a:latin typeface="Intro Book"/>
                <a:cs typeface="Intro Bold Caps"/>
              </a:rPr>
              <a:t>экспортно-ориентированные</a:t>
            </a:r>
            <a:r>
              <a:rPr lang="en-US" sz="3200" i="1" dirty="0" smtClean="0">
                <a:solidFill>
                  <a:schemeClr val="bg1"/>
                </a:solidFill>
                <a:latin typeface="Intro Book"/>
                <a:cs typeface="Intro Bold Caps"/>
              </a:rPr>
              <a:t>;</a:t>
            </a:r>
          </a:p>
          <a:p>
            <a:pPr marL="469900" indent="-457200">
              <a:lnSpc>
                <a:spcPct val="100000"/>
              </a:lnSpc>
              <a:spcBef>
                <a:spcPts val="110"/>
              </a:spcBef>
              <a:buFontTx/>
              <a:buChar char="-"/>
            </a:pPr>
            <a:r>
              <a:rPr lang="ru-RU" sz="3200" i="1" dirty="0">
                <a:solidFill>
                  <a:schemeClr val="bg1"/>
                </a:solidFill>
                <a:latin typeface="Intro Book"/>
                <a:cs typeface="Intro Bold Caps"/>
              </a:rPr>
              <a:t>п</a:t>
            </a:r>
            <a:r>
              <a:rPr lang="ru-RU" sz="3200" i="1" dirty="0" smtClean="0">
                <a:solidFill>
                  <a:schemeClr val="bg1"/>
                </a:solidFill>
                <a:latin typeface="Intro Book"/>
                <a:cs typeface="Intro Bold Caps"/>
              </a:rPr>
              <a:t>лощадки режимных объектов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z="3000" i="1" dirty="0">
              <a:solidFill>
                <a:schemeClr val="bg1"/>
              </a:solidFill>
              <a:latin typeface="Intro Book"/>
              <a:cs typeface="Intro Bold Caps"/>
            </a:endParaRPr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A1BAC444-E15E-CE4E-A8BF-7B9796DD98AC}"/>
              </a:ext>
            </a:extLst>
          </p:cNvPr>
          <p:cNvSpPr txBox="1"/>
          <p:nvPr/>
        </p:nvSpPr>
        <p:spPr>
          <a:xfrm>
            <a:off x="2582790" y="4668748"/>
            <a:ext cx="3951279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600" dirty="0" smtClean="0">
                <a:solidFill>
                  <a:srgbClr val="333333"/>
                </a:solidFill>
                <a:latin typeface="Intro Regular"/>
                <a:cs typeface="Intro Regular"/>
              </a:rPr>
              <a:t> </a:t>
            </a:r>
            <a:r>
              <a:rPr lang="ru-RU" sz="9600" dirty="0" smtClean="0">
                <a:solidFill>
                  <a:schemeClr val="bg1"/>
                </a:solidFill>
                <a:latin typeface="Intro Regular"/>
                <a:cs typeface="Intro Regular"/>
              </a:rPr>
              <a:t>3</a:t>
            </a:r>
            <a:r>
              <a:rPr lang="ru-RU" sz="6600" dirty="0" smtClean="0">
                <a:solidFill>
                  <a:schemeClr val="bg1"/>
                </a:solidFill>
                <a:latin typeface="Intro Regular"/>
                <a:cs typeface="Intro Regular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Intro Regular"/>
                <a:cs typeface="Intro Regular"/>
              </a:rPr>
              <a:t>млн руб.</a:t>
            </a:r>
            <a:endParaRPr lang="ru-RU" sz="8800" dirty="0" smtClean="0">
              <a:solidFill>
                <a:schemeClr val="bg1"/>
              </a:solidFill>
              <a:latin typeface="Intro Regular"/>
              <a:cs typeface="Intro Regular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A1BAC444-E15E-CE4E-A8BF-7B9796DD98AC}"/>
              </a:ext>
            </a:extLst>
          </p:cNvPr>
          <p:cNvSpPr txBox="1"/>
          <p:nvPr/>
        </p:nvSpPr>
        <p:spPr>
          <a:xfrm>
            <a:off x="9233490" y="4122674"/>
            <a:ext cx="3642178" cy="37747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4000" dirty="0">
              <a:solidFill>
                <a:srgbClr val="333333"/>
              </a:solidFill>
              <a:latin typeface="Intro Regular"/>
              <a:cs typeface="Intro Regular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600" dirty="0" smtClean="0">
                <a:solidFill>
                  <a:schemeClr val="bg1"/>
                </a:solidFill>
                <a:latin typeface="Intro Regular"/>
                <a:cs typeface="Intro Regular"/>
              </a:rPr>
              <a:t>5</a:t>
            </a:r>
            <a:r>
              <a:rPr lang="ru-RU" sz="6600" dirty="0" smtClean="0">
                <a:solidFill>
                  <a:schemeClr val="bg1"/>
                </a:solidFill>
                <a:latin typeface="Intro Regular"/>
                <a:cs typeface="Intro Regular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Intro Regular"/>
                <a:cs typeface="Intro Regular"/>
              </a:rPr>
              <a:t>млн руб.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ru-RU" sz="4000" dirty="0" smtClean="0">
              <a:solidFill>
                <a:srgbClr val="333333"/>
              </a:solidFill>
              <a:latin typeface="Intro Regular"/>
              <a:cs typeface="Intro Regular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6600" dirty="0">
              <a:latin typeface="Intro Regular"/>
              <a:cs typeface="Intro Regular"/>
            </a:endParaRPr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A1BAC444-E15E-CE4E-A8BF-7B9796DD98AC}"/>
              </a:ext>
            </a:extLst>
          </p:cNvPr>
          <p:cNvSpPr txBox="1"/>
          <p:nvPr/>
        </p:nvSpPr>
        <p:spPr>
          <a:xfrm>
            <a:off x="14677589" y="5100220"/>
            <a:ext cx="3642178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9600" dirty="0" smtClean="0">
                <a:solidFill>
                  <a:schemeClr val="bg1"/>
                </a:solidFill>
                <a:latin typeface="Intro Regular"/>
                <a:cs typeface="Intro Regular"/>
              </a:rPr>
              <a:t>10</a:t>
            </a:r>
            <a:r>
              <a:rPr lang="ru-RU" sz="6600" dirty="0" smtClean="0">
                <a:solidFill>
                  <a:schemeClr val="bg1"/>
                </a:solidFill>
                <a:latin typeface="Intro Regular"/>
                <a:cs typeface="Intro Regular"/>
              </a:rPr>
              <a:t> </a:t>
            </a:r>
            <a:r>
              <a:rPr lang="ru-RU" sz="3600" dirty="0" smtClean="0">
                <a:solidFill>
                  <a:schemeClr val="bg1"/>
                </a:solidFill>
                <a:latin typeface="Intro Regular"/>
                <a:cs typeface="Intro Regular"/>
              </a:rPr>
              <a:t>млн руб.</a:t>
            </a:r>
            <a:endParaRPr sz="6600" dirty="0">
              <a:solidFill>
                <a:schemeClr val="bg1"/>
              </a:solidFill>
              <a:latin typeface="Intro Regular"/>
              <a:cs typeface="Int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684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5">
            <a:extLst>
              <a:ext uri="{FF2B5EF4-FFF2-40B4-BE49-F238E27FC236}">
                <a16:creationId xmlns:a16="http://schemas.microsoft.com/office/drawing/2014/main" id="{390C7BBE-C10A-1841-BDB6-2F8040D785B9}"/>
              </a:ext>
            </a:extLst>
          </p:cNvPr>
          <p:cNvSpPr/>
          <p:nvPr/>
        </p:nvSpPr>
        <p:spPr>
          <a:xfrm>
            <a:off x="11551878" y="1982267"/>
            <a:ext cx="7429163" cy="1208940"/>
          </a:xfrm>
          <a:custGeom>
            <a:avLst/>
            <a:gdLst/>
            <a:ahLst/>
            <a:cxnLst/>
            <a:rect l="l" t="t" r="r" b="b"/>
            <a:pathLst>
              <a:path w="3121659" h="1117600">
                <a:moveTo>
                  <a:pt x="3121203" y="0"/>
                </a:moveTo>
                <a:lnTo>
                  <a:pt x="0" y="0"/>
                </a:lnTo>
                <a:lnTo>
                  <a:pt x="0" y="1116971"/>
                </a:lnTo>
                <a:lnTo>
                  <a:pt x="2505766" y="1116971"/>
                </a:lnTo>
                <a:lnTo>
                  <a:pt x="3121203" y="0"/>
                </a:lnTo>
                <a:close/>
              </a:path>
            </a:pathLst>
          </a:custGeom>
          <a:solidFill>
            <a:srgbClr val="C19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CE470287-BC6E-7A4E-989E-EC90FB896E4D}"/>
              </a:ext>
            </a:extLst>
          </p:cNvPr>
          <p:cNvSpPr/>
          <p:nvPr/>
        </p:nvSpPr>
        <p:spPr>
          <a:xfrm>
            <a:off x="1796374" y="1982266"/>
            <a:ext cx="7416824" cy="1208941"/>
          </a:xfrm>
          <a:custGeom>
            <a:avLst/>
            <a:gdLst/>
            <a:ahLst/>
            <a:cxnLst/>
            <a:rect l="l" t="t" r="r" b="b"/>
            <a:pathLst>
              <a:path w="3121659" h="1117600">
                <a:moveTo>
                  <a:pt x="3121203" y="0"/>
                </a:moveTo>
                <a:lnTo>
                  <a:pt x="0" y="0"/>
                </a:lnTo>
                <a:lnTo>
                  <a:pt x="0" y="1116971"/>
                </a:lnTo>
                <a:lnTo>
                  <a:pt x="2505766" y="1116971"/>
                </a:lnTo>
                <a:lnTo>
                  <a:pt x="3121203" y="0"/>
                </a:lnTo>
                <a:close/>
              </a:path>
            </a:pathLst>
          </a:custGeom>
          <a:solidFill>
            <a:srgbClr val="1B826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04" y="9522292"/>
            <a:ext cx="9340494" cy="1787058"/>
          </a:xfrm>
          <a:prstGeom prst="rect">
            <a:avLst/>
          </a:prstGeom>
        </p:spPr>
      </p:pic>
      <p:sp>
        <p:nvSpPr>
          <p:cNvPr id="40" name="object 2">
            <a:extLst>
              <a:ext uri="{FF2B5EF4-FFF2-40B4-BE49-F238E27FC236}">
                <a16:creationId xmlns:a16="http://schemas.microsoft.com/office/drawing/2014/main" id="{A80611DF-65EA-304A-B8E0-7C85494902DD}"/>
              </a:ext>
            </a:extLst>
          </p:cNvPr>
          <p:cNvSpPr txBox="1"/>
          <p:nvPr/>
        </p:nvSpPr>
        <p:spPr>
          <a:xfrm>
            <a:off x="6034255" y="876687"/>
            <a:ext cx="7632848" cy="525144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lnSpc>
                <a:spcPts val="3960"/>
              </a:lnSpc>
              <a:spcBef>
                <a:spcPts val="95"/>
              </a:spcBef>
            </a:pPr>
            <a:r>
              <a:rPr lang="ru-RU" sz="4400" b="1" spc="-5" dirty="0" smtClean="0">
                <a:solidFill>
                  <a:srgbClr val="333333"/>
                </a:solidFill>
                <a:latin typeface="Intro Regular"/>
                <a:cs typeface="Intro Regular"/>
              </a:rPr>
              <a:t>НАЗНАЧЕНИЕ ПОДДЕРЖКИ</a:t>
            </a:r>
            <a:endParaRPr sz="4400" b="1" dirty="0">
              <a:latin typeface="Intro Regular"/>
              <a:cs typeface="Intro Regular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271387"/>
              </p:ext>
            </p:extLst>
          </p:nvPr>
        </p:nvGraphicFramePr>
        <p:xfrm>
          <a:off x="835026" y="2068770"/>
          <a:ext cx="18218024" cy="74535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81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7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262">
                <a:tc>
                  <a:txBody>
                    <a:bodyPr/>
                    <a:lstStyle/>
                    <a:p>
                      <a:pPr algn="l"/>
                      <a:r>
                        <a:rPr lang="ru-RU" sz="4800" dirty="0" smtClean="0">
                          <a:solidFill>
                            <a:schemeClr val="bg1"/>
                          </a:solidFill>
                        </a:rPr>
                        <a:t>                  </a:t>
                      </a:r>
                      <a:r>
                        <a:rPr lang="en-US" sz="4800" dirty="0" smtClean="0">
                          <a:solidFill>
                            <a:schemeClr val="bg1"/>
                          </a:solidFill>
                        </a:rPr>
                        <a:t>I</a:t>
                      </a:r>
                      <a:r>
                        <a:rPr lang="en-US" sz="4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4800" baseline="0" dirty="0" smtClean="0">
                          <a:solidFill>
                            <a:schemeClr val="bg1"/>
                          </a:solidFill>
                        </a:rPr>
                        <a:t>категория                                  </a:t>
                      </a:r>
                      <a:endParaRPr lang="ru-RU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4800" dirty="0" smtClean="0">
                          <a:solidFill>
                            <a:schemeClr val="bg1"/>
                          </a:solidFill>
                        </a:rPr>
                        <a:t>II</a:t>
                      </a:r>
                      <a:r>
                        <a:rPr lang="en-US" sz="48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4800" baseline="0" dirty="0" smtClean="0">
                          <a:solidFill>
                            <a:schemeClr val="bg1"/>
                          </a:solidFill>
                        </a:rPr>
                        <a:t>и </a:t>
                      </a:r>
                      <a:r>
                        <a:rPr lang="en-US" sz="4800" baseline="0" dirty="0" smtClean="0">
                          <a:solidFill>
                            <a:schemeClr val="bg1"/>
                          </a:solidFill>
                        </a:rPr>
                        <a:t>III </a:t>
                      </a:r>
                      <a:r>
                        <a:rPr lang="ru-RU" sz="4800" baseline="0" dirty="0" smtClean="0">
                          <a:solidFill>
                            <a:schemeClr val="bg1"/>
                          </a:solidFill>
                        </a:rPr>
                        <a:t>категория</a:t>
                      </a:r>
                      <a:endParaRPr lang="ru-RU" sz="4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0562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endParaRPr lang="ru-RU" sz="4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основных средств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ru-RU" sz="4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(реконструкция) инженерной инфраструктуры, производственных зданий, строений, сооружений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инвестиционных проектов</a:t>
                      </a:r>
                      <a:endParaRPr lang="ru-RU" sz="4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endParaRPr lang="ru-RU" sz="4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пополнение оборотных средств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основных средств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(реконструкция) инженерной инфраструктуры, производственных зданий, строений, сооружений</a:t>
                      </a: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ü"/>
                      </a:pPr>
                      <a:r>
                        <a:rPr lang="ru-RU" sz="4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инвестиционных проектов</a:t>
                      </a:r>
                      <a:endParaRPr lang="ru-RU" sz="44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1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1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04" y="9522292"/>
            <a:ext cx="9340494" cy="1787058"/>
          </a:xfrm>
          <a:prstGeom prst="rect">
            <a:avLst/>
          </a:prstGeom>
        </p:spPr>
      </p:pic>
      <p:sp>
        <p:nvSpPr>
          <p:cNvPr id="40" name="object 2">
            <a:extLst>
              <a:ext uri="{FF2B5EF4-FFF2-40B4-BE49-F238E27FC236}">
                <a16:creationId xmlns:a16="http://schemas.microsoft.com/office/drawing/2014/main" id="{A80611DF-65EA-304A-B8E0-7C85494902DD}"/>
              </a:ext>
            </a:extLst>
          </p:cNvPr>
          <p:cNvSpPr txBox="1"/>
          <p:nvPr/>
        </p:nvSpPr>
        <p:spPr>
          <a:xfrm>
            <a:off x="6523658" y="762190"/>
            <a:ext cx="6907954" cy="5370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3960"/>
              </a:lnSpc>
              <a:spcBef>
                <a:spcPts val="95"/>
              </a:spcBef>
            </a:pPr>
            <a:r>
              <a:rPr lang="ru-RU" sz="4400" b="1" spc="-5" dirty="0" smtClean="0">
                <a:solidFill>
                  <a:srgbClr val="333333"/>
                </a:solidFill>
                <a:latin typeface="Intro Regular"/>
                <a:cs typeface="Intro Regular"/>
              </a:rPr>
              <a:t>УСЛОВИЯ ПОДДЕРЖКИ</a:t>
            </a:r>
            <a:endParaRPr lang="ru-RU" sz="4400" b="1" dirty="0">
              <a:latin typeface="Intro Regular"/>
              <a:cs typeface="Intro Regular"/>
            </a:endParaRPr>
          </a:p>
        </p:txBody>
      </p:sp>
      <p:sp>
        <p:nvSpPr>
          <p:cNvPr id="19" name="object 7">
            <a:extLst>
              <a:ext uri="{FF2B5EF4-FFF2-40B4-BE49-F238E27FC236}">
                <a16:creationId xmlns:a16="http://schemas.microsoft.com/office/drawing/2014/main" id="{7565FB78-BC64-4C4E-BD54-476AA874C3DA}"/>
              </a:ext>
            </a:extLst>
          </p:cNvPr>
          <p:cNvSpPr txBox="1"/>
          <p:nvPr/>
        </p:nvSpPr>
        <p:spPr>
          <a:xfrm>
            <a:off x="10550041" y="1784798"/>
            <a:ext cx="6983502" cy="1496692"/>
          </a:xfrm>
          <a:prstGeom prst="rect">
            <a:avLst/>
          </a:prstGeom>
          <a:ln>
            <a:noFill/>
          </a:ln>
        </p:spPr>
        <p:txBody>
          <a:bodyPr vert="horz" wrap="square" lIns="0" tIns="95885" rIns="0" bIns="0" rtlCol="0" anchor="ctr">
            <a:spAutoFit/>
          </a:bodyPr>
          <a:lstStyle/>
          <a:p>
            <a:pPr marL="12700" marR="6985" algn="ctr">
              <a:lnSpc>
                <a:spcPts val="5000"/>
              </a:lnSpc>
              <a:spcBef>
                <a:spcPts val="755"/>
              </a:spcBef>
            </a:pP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Не ранее </a:t>
            </a: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1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янв. </a:t>
            </a: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2017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г. </a:t>
            </a:r>
          </a:p>
          <a:p>
            <a:pPr marL="12700" marR="6985" algn="ctr">
              <a:lnSpc>
                <a:spcPts val="5000"/>
              </a:lnSpc>
              <a:spcBef>
                <a:spcPts val="755"/>
              </a:spcBef>
            </a:pP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на срок свыше </a:t>
            </a: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1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года</a:t>
            </a:r>
            <a:endParaRPr lang="ru-RU" sz="3600" b="1" dirty="0">
              <a:solidFill>
                <a:srgbClr val="003300"/>
              </a:solidFill>
              <a:latin typeface="Intro Book"/>
              <a:cs typeface="Intro Book"/>
            </a:endParaRPr>
          </a:p>
        </p:txBody>
      </p:sp>
      <p:sp>
        <p:nvSpPr>
          <p:cNvPr id="21" name="object 7">
            <a:extLst>
              <a:ext uri="{FF2B5EF4-FFF2-40B4-BE49-F238E27FC236}">
                <a16:creationId xmlns:a16="http://schemas.microsoft.com/office/drawing/2014/main" id="{7565FB78-BC64-4C4E-BD54-476AA874C3DA}"/>
              </a:ext>
            </a:extLst>
          </p:cNvPr>
          <p:cNvSpPr txBox="1"/>
          <p:nvPr/>
        </p:nvSpPr>
        <p:spPr>
          <a:xfrm>
            <a:off x="10755644" y="9227596"/>
            <a:ext cx="6777899" cy="520014"/>
          </a:xfrm>
          <a:prstGeom prst="rect">
            <a:avLst/>
          </a:prstGeom>
          <a:ln>
            <a:noFill/>
          </a:ln>
        </p:spPr>
        <p:txBody>
          <a:bodyPr vert="horz" wrap="square" lIns="0" tIns="95885" rIns="0" bIns="0" rtlCol="0" anchor="t">
            <a:spAutoFit/>
          </a:bodyPr>
          <a:lstStyle/>
          <a:p>
            <a:pPr marL="12700" marR="6985" algn="ctr">
              <a:lnSpc>
                <a:spcPts val="3300"/>
              </a:lnSpc>
              <a:spcBef>
                <a:spcPts val="755"/>
              </a:spcBef>
            </a:pP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10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млн руб</a:t>
            </a:r>
            <a:r>
              <a:rPr lang="ru-RU" sz="3600" dirty="0" smtClean="0">
                <a:solidFill>
                  <a:srgbClr val="003300"/>
                </a:solidFill>
                <a:latin typeface="Intro Book"/>
                <a:cs typeface="Intro Book"/>
              </a:rPr>
              <a:t>.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7565FB78-BC64-4C4E-BD54-476AA874C3DA}"/>
              </a:ext>
            </a:extLst>
          </p:cNvPr>
          <p:cNvSpPr txBox="1"/>
          <p:nvPr/>
        </p:nvSpPr>
        <p:spPr>
          <a:xfrm>
            <a:off x="10652842" y="4646563"/>
            <a:ext cx="6777900" cy="589392"/>
          </a:xfrm>
          <a:prstGeom prst="rect">
            <a:avLst/>
          </a:prstGeom>
          <a:ln>
            <a:noFill/>
          </a:ln>
        </p:spPr>
        <p:txBody>
          <a:bodyPr vert="horz" wrap="square" lIns="0" tIns="95885" rIns="0" bIns="0" rtlCol="0" anchor="t">
            <a:spAutoFit/>
          </a:bodyPr>
          <a:lstStyle/>
          <a:p>
            <a:pPr marL="12700" marR="6985" algn="ctr">
              <a:lnSpc>
                <a:spcPts val="3300"/>
              </a:lnSpc>
              <a:spcBef>
                <a:spcPts val="755"/>
              </a:spcBef>
            </a:pP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Не менее </a:t>
            </a: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2,5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млн руб.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7565FB78-BC64-4C4E-BD54-476AA874C3DA}"/>
              </a:ext>
            </a:extLst>
          </p:cNvPr>
          <p:cNvSpPr txBox="1"/>
          <p:nvPr/>
        </p:nvSpPr>
        <p:spPr>
          <a:xfrm>
            <a:off x="10755644" y="6335745"/>
            <a:ext cx="6572296" cy="1496692"/>
          </a:xfrm>
          <a:prstGeom prst="rect">
            <a:avLst/>
          </a:prstGeom>
          <a:ln>
            <a:noFill/>
          </a:ln>
        </p:spPr>
        <p:txBody>
          <a:bodyPr vert="horz" wrap="square" lIns="0" tIns="95885" rIns="0" bIns="0" rtlCol="0" anchor="t">
            <a:spAutoFit/>
          </a:bodyPr>
          <a:lstStyle/>
          <a:p>
            <a:pPr marL="12700" marR="6985" algn="ctr">
              <a:lnSpc>
                <a:spcPts val="5000"/>
              </a:lnSpc>
              <a:spcBef>
                <a:spcPts val="755"/>
              </a:spcBef>
            </a:pP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Не выше средней ЦБ РФ</a:t>
            </a:r>
          </a:p>
          <a:p>
            <a:pPr marL="12700" marR="6985" algn="ctr">
              <a:lnSpc>
                <a:spcPts val="5000"/>
              </a:lnSpc>
              <a:spcBef>
                <a:spcPts val="755"/>
              </a:spcBef>
            </a:pP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за </a:t>
            </a: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3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 года (</a:t>
            </a:r>
            <a:r>
              <a:rPr lang="ru-RU" sz="6000" b="1" dirty="0" smtClean="0">
                <a:solidFill>
                  <a:srgbClr val="003300"/>
                </a:solidFill>
                <a:latin typeface="Intro Book"/>
                <a:cs typeface="Intro Book"/>
              </a:rPr>
              <a:t>14,13</a:t>
            </a:r>
            <a:r>
              <a:rPr lang="ru-RU" sz="3600" b="1" dirty="0" smtClean="0">
                <a:solidFill>
                  <a:srgbClr val="003300"/>
                </a:solidFill>
                <a:latin typeface="Intro Book"/>
                <a:cs typeface="Intro Book"/>
              </a:rPr>
              <a:t>%)</a:t>
            </a:r>
            <a:endParaRPr lang="ru-RU" sz="3600" b="1" dirty="0">
              <a:solidFill>
                <a:srgbClr val="003300"/>
              </a:solidFill>
              <a:latin typeface="Intro Book"/>
              <a:cs typeface="Intro Book"/>
            </a:endParaRPr>
          </a:p>
        </p:txBody>
      </p:sp>
      <p:sp>
        <p:nvSpPr>
          <p:cNvPr id="15" name="object 4"/>
          <p:cNvSpPr txBox="1"/>
          <p:nvPr/>
        </p:nvSpPr>
        <p:spPr>
          <a:xfrm>
            <a:off x="2623930" y="1889335"/>
            <a:ext cx="6492016" cy="1250938"/>
          </a:xfrm>
          <a:prstGeom prst="rect">
            <a:avLst/>
          </a:prstGeom>
          <a:solidFill>
            <a:srgbClr val="1B826E"/>
          </a:solidFill>
        </p:spPr>
        <p:txBody>
          <a:bodyPr vert="horz" wrap="square" lIns="36000" tIns="180000" rIns="36000" bIns="180000" rtlCol="0" anchor="ctr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lang="ru-RU" sz="1000" b="1" spc="5" dirty="0" smtClean="0">
              <a:solidFill>
                <a:schemeClr val="bg1"/>
              </a:solidFill>
              <a:latin typeface="Intro Bold"/>
              <a:cs typeface="Intro Bold"/>
            </a:endParaRPr>
          </a:p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3600" b="1" spc="5" dirty="0" smtClean="0">
                <a:solidFill>
                  <a:schemeClr val="bg1"/>
                </a:solidFill>
                <a:latin typeface="Intro Bold"/>
                <a:cs typeface="Intro Bold"/>
              </a:rPr>
              <a:t>Срок кредитного договора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1000" dirty="0">
              <a:solidFill>
                <a:schemeClr val="bg1"/>
              </a:solidFill>
              <a:latin typeface="Intro Bold"/>
              <a:cs typeface="Intro Bold"/>
            </a:endParaRPr>
          </a:p>
        </p:txBody>
      </p:sp>
      <p:sp>
        <p:nvSpPr>
          <p:cNvPr id="17" name="object 4"/>
          <p:cNvSpPr txBox="1"/>
          <p:nvPr/>
        </p:nvSpPr>
        <p:spPr>
          <a:xfrm>
            <a:off x="2647790" y="4084279"/>
            <a:ext cx="6468156" cy="1471511"/>
          </a:xfrm>
          <a:prstGeom prst="rect">
            <a:avLst/>
          </a:prstGeom>
          <a:solidFill>
            <a:srgbClr val="1B826E"/>
          </a:solidFill>
        </p:spPr>
        <p:txBody>
          <a:bodyPr vert="horz" wrap="square" lIns="36000" tIns="180000" rIns="36000" bIns="180000" rtlCol="0" anchor="ctr" anchorCtr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3600" b="1" spc="5" dirty="0" smtClean="0">
                <a:solidFill>
                  <a:schemeClr val="bg1"/>
                </a:solidFill>
                <a:latin typeface="Intro Bold"/>
                <a:cs typeface="Intro Bold"/>
              </a:rPr>
              <a:t>Сумма по кредитному договору </a:t>
            </a:r>
            <a:endParaRPr sz="3600" dirty="0">
              <a:solidFill>
                <a:schemeClr val="bg1"/>
              </a:solidFill>
              <a:latin typeface="Intro Bold"/>
              <a:cs typeface="Intro Bold"/>
            </a:endParaRPr>
          </a:p>
        </p:txBody>
      </p:sp>
      <p:sp>
        <p:nvSpPr>
          <p:cNvPr id="18" name="object 4"/>
          <p:cNvSpPr txBox="1"/>
          <p:nvPr/>
        </p:nvSpPr>
        <p:spPr>
          <a:xfrm>
            <a:off x="2622498" y="6450094"/>
            <a:ext cx="6493448" cy="1250938"/>
          </a:xfrm>
          <a:prstGeom prst="rect">
            <a:avLst/>
          </a:prstGeom>
          <a:solidFill>
            <a:srgbClr val="1B826E"/>
          </a:solidFill>
        </p:spPr>
        <p:txBody>
          <a:bodyPr vert="horz" wrap="square" lIns="36000" tIns="180000" rIns="36000" bIns="180000" rtlCol="0" anchor="ctr" anchorCtr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endParaRPr lang="ru-RU" sz="1000" b="1" spc="5" dirty="0" smtClean="0">
              <a:solidFill>
                <a:schemeClr val="bg1"/>
              </a:solidFill>
              <a:latin typeface="Intro Bold"/>
              <a:cs typeface="Intro Bold"/>
            </a:endParaRPr>
          </a:p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3600" b="1" spc="5" dirty="0" smtClean="0">
                <a:solidFill>
                  <a:schemeClr val="bg1"/>
                </a:solidFill>
                <a:latin typeface="Intro Bold"/>
                <a:cs typeface="Intro Bold"/>
              </a:rPr>
              <a:t>% по кредиту</a:t>
            </a: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endParaRPr sz="1000" dirty="0">
              <a:solidFill>
                <a:schemeClr val="bg1"/>
              </a:solidFill>
              <a:latin typeface="Intro Bold"/>
              <a:cs typeface="Intro Bold"/>
            </a:endParaRPr>
          </a:p>
        </p:txBody>
      </p:sp>
      <p:sp>
        <p:nvSpPr>
          <p:cNvPr id="24" name="object 4"/>
          <p:cNvSpPr txBox="1"/>
          <p:nvPr/>
        </p:nvSpPr>
        <p:spPr>
          <a:xfrm>
            <a:off x="2647790" y="8575924"/>
            <a:ext cx="6468156" cy="1471511"/>
          </a:xfrm>
          <a:prstGeom prst="rect">
            <a:avLst/>
          </a:prstGeom>
          <a:solidFill>
            <a:srgbClr val="1B826E"/>
          </a:solidFill>
        </p:spPr>
        <p:txBody>
          <a:bodyPr vert="horz" wrap="square" lIns="36000" tIns="180000" rIns="36000" bIns="180000" rtlCol="0" anchor="ctr" anchorCtr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lang="ru-RU" sz="3600" b="1" spc="5" dirty="0" smtClean="0">
                <a:solidFill>
                  <a:schemeClr val="bg1"/>
                </a:solidFill>
                <a:latin typeface="Intro Bold"/>
                <a:cs typeface="Intro Bold"/>
              </a:rPr>
              <a:t>Предельный размер субсидии</a:t>
            </a:r>
            <a:endParaRPr sz="3600" dirty="0">
              <a:solidFill>
                <a:schemeClr val="bg1"/>
              </a:solidFill>
              <a:latin typeface="Intro Bold"/>
              <a:cs typeface="Intro Bold"/>
            </a:endParaRPr>
          </a:p>
        </p:txBody>
      </p:sp>
    </p:spTree>
    <p:extLst>
      <p:ext uri="{BB962C8B-B14F-4D97-AF65-F5344CB8AC3E}">
        <p14:creationId xmlns:p14="http://schemas.microsoft.com/office/powerpoint/2010/main" val="30475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КУ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97" y="1982267"/>
            <a:ext cx="662473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04" y="9522292"/>
            <a:ext cx="9340494" cy="1787058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A80611DF-65EA-304A-B8E0-7C85494902DD}"/>
              </a:ext>
            </a:extLst>
          </p:cNvPr>
          <p:cNvSpPr txBox="1"/>
          <p:nvPr/>
        </p:nvSpPr>
        <p:spPr>
          <a:xfrm>
            <a:off x="6523658" y="762190"/>
            <a:ext cx="6907954" cy="5370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ts val="3960"/>
              </a:lnSpc>
              <a:spcBef>
                <a:spcPts val="95"/>
              </a:spcBef>
            </a:pPr>
            <a:r>
              <a:rPr lang="ru-RU" sz="4400" b="1" spc="-5" dirty="0" smtClean="0">
                <a:solidFill>
                  <a:srgbClr val="333333"/>
                </a:solidFill>
                <a:latin typeface="Intro Regular"/>
                <a:cs typeface="Intro Regular"/>
              </a:rPr>
              <a:t>ПРИЕМ ЗАЯВОК</a:t>
            </a:r>
            <a:endParaRPr lang="ru-RU" sz="4400" b="1" dirty="0">
              <a:latin typeface="Intro Regular"/>
              <a:cs typeface="Intro Regular"/>
            </a:endParaRPr>
          </a:p>
        </p:txBody>
      </p:sp>
      <p:sp>
        <p:nvSpPr>
          <p:cNvPr id="9" name="object 98">
            <a:extLst>
              <a:ext uri="{FF2B5EF4-FFF2-40B4-BE49-F238E27FC236}">
                <a16:creationId xmlns:a16="http://schemas.microsoft.com/office/drawing/2014/main" id="{8C9DF2E6-E729-DD40-85F7-8DDC8D739B85}"/>
              </a:ext>
            </a:extLst>
          </p:cNvPr>
          <p:cNvSpPr txBox="1"/>
          <p:nvPr/>
        </p:nvSpPr>
        <p:spPr>
          <a:xfrm>
            <a:off x="8755906" y="2945456"/>
            <a:ext cx="9861148" cy="283539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>
                <a:solidFill>
                  <a:srgbClr val="333333"/>
                </a:solidFill>
                <a:latin typeface="Intro Book"/>
                <a:cs typeface="Intro Book"/>
              </a:rPr>
              <a:t>г</a:t>
            </a: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. Казань, 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ул. Московская 55, кабинет 521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z="3600" dirty="0" smtClean="0">
              <a:solidFill>
                <a:srgbClr val="333333"/>
              </a:solidFill>
              <a:latin typeface="Intro Book"/>
              <a:cs typeface="Intro Book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600" dirty="0" smtClean="0">
                <a:solidFill>
                  <a:srgbClr val="333333"/>
                </a:solidFill>
                <a:latin typeface="Intro Book"/>
                <a:cs typeface="Intro Book"/>
              </a:rPr>
              <a:t>8 (843) 236 29 96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endParaRPr lang="ru-RU" sz="3600" dirty="0" smtClean="0">
              <a:solidFill>
                <a:srgbClr val="333333"/>
              </a:solidFill>
              <a:latin typeface="Intro Book"/>
              <a:cs typeface="Intro Book"/>
            </a:endParaRPr>
          </a:p>
        </p:txBody>
      </p:sp>
    </p:spTree>
    <p:extLst>
      <p:ext uri="{BB962C8B-B14F-4D97-AF65-F5344CB8AC3E}">
        <p14:creationId xmlns:p14="http://schemas.microsoft.com/office/powerpoint/2010/main" val="357467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2559</TotalTime>
  <Words>215</Words>
  <Application>Microsoft Office PowerPoint</Application>
  <PresentationFormat>Произвольный</PresentationFormat>
  <Paragraphs>56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Calibri</vt:lpstr>
      <vt:lpstr>Intro Bold</vt:lpstr>
      <vt:lpstr>Intro Bold Caps</vt:lpstr>
      <vt:lpstr>Intro Book</vt:lpstr>
      <vt:lpstr>Intro Regular</vt:lpstr>
      <vt:lpstr>Wingdings</vt:lpstr>
      <vt:lpstr>Office Theme</vt:lpstr>
      <vt:lpstr>О ПОДДЕРЖКЕ  СУБЪЕКТОВ МАЛОГО И СРЕДНЕГО ПРЕДПРИНИМАТЕЛЬСТВА  В РАМКАХ ПРЕДОСТАВЛЕНИЯ СУБСИДИЙ НА ВОЗМЕЩЕНИЕ ЗАТРАТ, СВЯЗАННЫХ С УПЛАТОЙ ПРОЦЕНТОВ ПО КРЕДИТАМ, ПРИВЛЕЧЕННЫМ В РОССИЙСКИХ КРЕДИТНЫХ ОРГАНИЗАЦИЯХ</vt:lpstr>
      <vt:lpstr>Презентация PowerPoint</vt:lpstr>
      <vt:lpstr>КАТЕГОРИИ ПОЛУЧАТЕЛЕЙ ПОДДЕРЖКИ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 min 2</dc:title>
  <dc:creator>Шулина Елена Юрьевна</dc:creator>
  <cp:lastModifiedBy>user2305</cp:lastModifiedBy>
  <cp:revision>506</cp:revision>
  <cp:lastPrinted>2018-08-17T10:56:22Z</cp:lastPrinted>
  <dcterms:created xsi:type="dcterms:W3CDTF">2018-08-03T21:31:46Z</dcterms:created>
  <dcterms:modified xsi:type="dcterms:W3CDTF">2019-10-25T08:19:06Z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2018-08-04T00:00:00Z</vt:filetime>
  </property>
  <property fmtid="{D5CDD505-2E9C-101B-9397-08002B2CF9AE}" pid="3" name="Creator">
    <vt:lpwstr>Adobe Illustrator CC 22.1 (Macintosh)</vt:lpwstr>
  </property>
  <property fmtid="{D5CDD505-2E9C-101B-9397-08002B2CF9AE}" pid="4" name="LastSaved">
    <vt:filetime>2018-08-03T00:00:00Z</vt:filetime>
  </property>
</Properties>
</file>