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0" r:id="rId4"/>
    <p:sldId id="277" r:id="rId5"/>
    <p:sldId id="278" r:id="rId6"/>
    <p:sldId id="279" r:id="rId7"/>
    <p:sldId id="280" r:id="rId8"/>
    <p:sldId id="269" r:id="rId9"/>
    <p:sldId id="260" r:id="rId10"/>
    <p:sldId id="259" r:id="rId11"/>
    <p:sldId id="264" r:id="rId12"/>
    <p:sldId id="265" r:id="rId13"/>
    <p:sldId id="275" r:id="rId14"/>
    <p:sldId id="276" r:id="rId15"/>
    <p:sldId id="281" r:id="rId16"/>
    <p:sldId id="282" r:id="rId17"/>
    <p:sldId id="283" r:id="rId18"/>
    <p:sldId id="285" r:id="rId19"/>
    <p:sldId id="284" r:id="rId20"/>
    <p:sldId id="271" r:id="rId2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2BDB-6A4B-4E5B-B17E-B3FB67C76F27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208D-99CD-4551-99F6-C63EC2155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16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C42-7D20-41E2-9C09-317428A4F744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757D3-9967-4208-A1B6-0C154E476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2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62BB-0D9F-402C-BDD7-EB715ECD3C0F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B3D3-7847-41E6-88D3-B57377376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6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8771-7EA1-428B-BA9C-D78CC6427A03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DD63-C46B-4347-98E0-1C8E2B4AC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3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C6FF-466B-49D1-A831-36A872EA641F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F4D0-511F-401B-96A3-0BEC4E59B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5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23A9-D393-4BE4-A3EF-316B782531F5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4AB8-2243-421A-B384-0993B93A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5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29DE-29F9-4AB1-BDBA-4CA349627276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2910-3BA4-48DE-B741-C0309CBD6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FC3A-27AD-4546-9841-79F4574C3716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5E68-E237-4A51-9209-768B9BF69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56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0A8F-00CA-4176-8B4F-FD015BCDE5A9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3604-3965-44A7-8B51-914ABBDC1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6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DCCC-8C53-4340-B79B-6CB7A3648CF6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EB67-F758-45E3-99E6-D184590BE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9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2F22-4F28-407A-A02D-7928C09C8D1F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6B02-6251-4655-B300-559EAD00A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19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AEA2D4-47F8-45D8-A999-F6995D7B8932}" type="datetimeFigureOut">
              <a:rPr lang="ru-RU"/>
              <a:pPr>
                <a:defRPr/>
              </a:pPr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895F91-0865-462E-ABBD-E9C033641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957263" y="550863"/>
            <a:ext cx="10653712" cy="606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социологического опроса проведенного с различными целевыми группами</a:t>
            </a:r>
            <a:endParaRPr lang="ru-RU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Главы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Кукморского муниципального района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противодействия коррупции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Гарифуллин Рашат Рифкатович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363" y="65088"/>
            <a:ext cx="11742737" cy="7386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i="1" u="sng" dirty="0">
                <a:solidFill>
                  <a:schemeClr val="bg1"/>
                </a:solidFill>
              </a:rPr>
              <a:t>Даже если Вы лично не сталкивались с проблемой, скажите, пожалуйста, по Вашему мнению, представители каких профессий наиболее коррумпированы? </a:t>
            </a:r>
          </a:p>
          <a:p>
            <a:pPr>
              <a:defRPr/>
            </a:pPr>
            <a:endParaRPr lang="ru-RU" sz="1400" u="sng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Работники здравоохранения -61,7%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ГИБДД-42,8%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военкоматов-20,5%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Директора (руководители) предприятий-18,7%                                                                           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органов внутренних дел (полиция)-15,4%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палат земельных и имущественных отношений -14,8%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Работники управлений сельского хозяйства-10,5%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паспортно-визовых служб-10,5%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Судьи районных судов-7,5%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Роспотребнадзора-6,9%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учреждений ЗАГС-6,6%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пенсионного фонда-6,3%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налоговой службы-6,3%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регистрационной палаты (</a:t>
            </a:r>
            <a:r>
              <a:rPr lang="ru-RU" sz="1600" dirty="0" err="1">
                <a:solidFill>
                  <a:schemeClr val="bg1"/>
                </a:solidFill>
              </a:rPr>
              <a:t>Росреестра</a:t>
            </a:r>
            <a:r>
              <a:rPr lang="ru-RU" sz="1600" dirty="0">
                <a:solidFill>
                  <a:schemeClr val="bg1"/>
                </a:solidFill>
              </a:rPr>
              <a:t>)-5,7%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Работники БТИ-5,4% 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Чиновники местной администрации-4,8%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Работники прокуратуры-4,8%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Мировые судьи-4,2%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Учителя школ, директора школ-3,9%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Руководители детских дошкольных учреждений-3,6%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 </a:t>
            </a:r>
            <a:r>
              <a:rPr lang="ru-RU" sz="1600" dirty="0" err="1">
                <a:solidFill>
                  <a:schemeClr val="bg1"/>
                </a:solidFill>
              </a:rPr>
              <a:t>Госпожарного</a:t>
            </a:r>
            <a:r>
              <a:rPr lang="ru-RU" sz="1600" dirty="0">
                <a:solidFill>
                  <a:schemeClr val="bg1"/>
                </a:solidFill>
              </a:rPr>
              <a:t> надзора-3,6%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учреждений исполнения наказания-1,8%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Сотрудники службы судебных </a:t>
            </a:r>
            <a:r>
              <a:rPr lang="ru-RU" sz="1600" dirty="0" smtClean="0">
                <a:solidFill>
                  <a:schemeClr val="bg1"/>
                </a:solidFill>
              </a:rPr>
              <a:t>приставов-1,5</a:t>
            </a:r>
            <a:r>
              <a:rPr lang="en-US" sz="1600" smtClean="0">
                <a:solidFill>
                  <a:schemeClr val="bg1"/>
                </a:solidFill>
              </a:rPr>
              <a:t>%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</a:rPr>
              <a:t>Другие-3,0%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5" y="157163"/>
            <a:ext cx="10669588" cy="538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u="sng" dirty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endParaRPr lang="ru-RU" sz="2400" b="1" i="1" u="sng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3200" b="1" i="1" u="sng" dirty="0">
                <a:solidFill>
                  <a:schemeClr val="bg1"/>
                </a:solidFill>
              </a:rPr>
              <a:t>Приходилось ли Вам в течение последнего года попадать в коррупционную ситуацию независимо от того, давали Вы взятку или нет? 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4000" dirty="0">
                <a:solidFill>
                  <a:schemeClr val="bg1"/>
                </a:solidFill>
              </a:rPr>
              <a:t>ДА-10,5%</a:t>
            </a:r>
          </a:p>
          <a:p>
            <a:pPr algn="ctr">
              <a:defRPr/>
            </a:pPr>
            <a:endParaRPr lang="ru-RU" sz="40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4000" dirty="0">
                <a:solidFill>
                  <a:schemeClr val="bg1"/>
                </a:solidFill>
              </a:rPr>
              <a:t>НЕТ-89,5%</a:t>
            </a:r>
          </a:p>
          <a:p>
            <a:pPr>
              <a:defRPr/>
            </a:pPr>
            <a:r>
              <a:rPr lang="ru-RU" sz="2800" dirty="0"/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058863" y="188913"/>
            <a:ext cx="10915650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>
                <a:solidFill>
                  <a:schemeClr val="bg1"/>
                </a:solidFill>
              </a:rPr>
              <a:t>Сообщили ли Вы о фактах коррупции (о вымогательстве, взятке и т.д.)?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по телефону доверия-0,3%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 направил анонимное письмо-0,9%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по интернету в вышестоящие органы власти РТ и  РФ-1,5%  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обратился  к руководству организации, в которой произошла коррупционная ситуация-1,2%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обратился  в правоохранительные органы, прокуратуру-0%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обратился в  местную администрацию- 3,9%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Да, написал обращение в ГИС «Народный Контроль» -0,3%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Нет-84,6%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Другое-7,2%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/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058863" y="188913"/>
            <a:ext cx="1091565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b="1" i="1" u="sng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>
                <a:solidFill>
                  <a:schemeClr val="bg1"/>
                </a:solidFill>
              </a:rPr>
              <a:t>Если Вы не сообщили о фактах коррупции, укажите причину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chemeClr val="bg1"/>
                </a:solidFill>
              </a:rPr>
              <a:t>                                          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chemeClr val="bg1"/>
                </a:solidFill>
              </a:rPr>
              <a:t> 	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 b="1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chemeClr val="bg1"/>
                </a:solidFill>
              </a:rPr>
              <a:t>                </a:t>
            </a:r>
            <a:r>
              <a:rPr lang="ru-RU" sz="2400" b="1">
                <a:solidFill>
                  <a:schemeClr val="bg1"/>
                </a:solidFill>
              </a:rPr>
              <a:t>Считаю это бесполезным, меры не будут приняты-20,8%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chemeClr val="bg1"/>
                </a:solidFill>
              </a:rPr>
              <a:t>	Опасно для меня и для моих близких-12,3%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chemeClr val="bg1"/>
                </a:solidFill>
              </a:rPr>
              <a:t>	Не считаю необходимым-11,7%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chemeClr val="bg1"/>
                </a:solidFill>
              </a:rPr>
              <a:t>	Затрудняюсь ответить-30,1%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chemeClr val="bg1"/>
                </a:solidFill>
              </a:rPr>
              <a:t>	Другое-2,1%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/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98463" y="231775"/>
            <a:ext cx="11793537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>
                <a:solidFill>
                  <a:schemeClr val="bg1"/>
                </a:solidFill>
              </a:rPr>
              <a:t> При решении какой проблемы Вам пришлось давать взятку? </a:t>
            </a:r>
            <a:endParaRPr lang="ru-RU" sz="200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chemeClr val="bg1"/>
                </a:solidFill>
              </a:rPr>
              <a:t>  </a:t>
            </a:r>
            <a:r>
              <a:rPr lang="ru-RU" sz="1700">
                <a:solidFill>
                  <a:schemeClr val="bg1"/>
                </a:solidFill>
              </a:rPr>
              <a:t>Медицина: получение медицинской помощи в поликлинике, больнице, оформление инвалидности-26,2%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ГИБДД: урегулировать ситуацию, получить права и др-6,6%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Военкоматы: решение проблем в связи с призывом на военную службу-5,1%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Паспортный стол: получить регистрацию по месту жительства, паспорт, загранпаспорт-3,%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БТИ: ускорить  предоставление услуг; получить документы, позволяющие производить сделки с недвижимостью  и др-2,4%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Дошкольное учреждение: устройство ребенка в дошкольное учреждение-2,4%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Земельный участок: приобрести,  оформление, передача прав и т.д.-2,1%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Суды: добиться справедливости или желаемого результата в суде-1,5%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Пенсии: досрочное оформление и т.д.-1,5%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Недвижимость: оформить юридическое право в регистрационных органах-0,9%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Школа: поступить в нужную школу и успешно ее закончить-1,2%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Жилплощадь: получить (в т.ч. и по социальной ипотеке)-1,2%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Социальные выплаты: оформление пособий, выплат и т.д.-0,6%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Работа: получить нужную или обеспечить продвижение по службе-0,6%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Роспотребнадзор: получение помощи по качеству продуктов  и другим вопросам, связанным с их деятельностью-1,2%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Учреждения исполнения наказания-0,6%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Полиция: получить помощь и защиту-0,3%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Налоговая служба: снизить налоги, получить услуги-0%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Органы местного самоуправления: решение вопросов, связанных  с их деятельностью -0%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Прокуратура: получение правовой помощи и защиты-0%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 Другое -21%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6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6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60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644525" y="188913"/>
            <a:ext cx="113299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>
                <a:solidFill>
                  <a:schemeClr val="bg1"/>
                </a:solidFill>
              </a:rPr>
              <a:t>Известны ли Вам случаи злоупотребления должностным положением, связанные с привлечением аффилированных лиц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>
                <a:solidFill>
                  <a:schemeClr val="bg1"/>
                </a:solidFill>
              </a:rPr>
              <a:t> (лиц, имеющих родственные, приятельские, деловые отношения)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>
                <a:solidFill>
                  <a:schemeClr val="bg1"/>
                </a:solidFill>
              </a:rPr>
              <a:t> в районе?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i="1" u="sng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solidFill>
                  <a:schemeClr val="bg1"/>
                </a:solidFill>
              </a:rPr>
              <a:t>ДА-15,6%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solidFill>
                  <a:schemeClr val="bg1"/>
                </a:solidFill>
              </a:rPr>
              <a:t>НЕТ-84,4%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1044575" y="188913"/>
            <a:ext cx="10929938" cy="729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>
                <a:solidFill>
                  <a:schemeClr val="bg1"/>
                </a:solidFill>
              </a:rPr>
              <a:t>Укажите, пожалуйста, в какой сфере деятельности  эти случаи наблюдаются?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Здравоохранение-33,7%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Образование-12,7%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Сельское хозяйство-10,5%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Распределение путевок в дома отдыха-10,5%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Выделение земельных участков-8,1%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Органы власти-8,1%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Распределение социальных льгот-7,5%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Назначение на руководящие должности-6,3%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Правоохранительные органы-6,3%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Строительство-4,8%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Распределение субсидий-4,2%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Жилищно-коммунальное  хозяйство-3,0%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Промышленное производство-2,7%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Налоговая служба-2,7%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Размещение муниципального  заказа-1,8%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Другое -18,7%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1016000" y="188913"/>
            <a:ext cx="10958513" cy="606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>
                <a:solidFill>
                  <a:schemeClr val="bg1"/>
                </a:solidFill>
              </a:rPr>
              <a:t>В чем, по Вашему мнению,  причины коррупции? </a:t>
            </a:r>
            <a:r>
              <a:rPr lang="ru-RU" sz="2400" i="1" u="sng"/>
              <a:t> 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Низкая заработная плата работников бюджетной сферы-48,2%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Недостаточно строгий контроль за действиями чиновников, их доходами и расходами-29,5%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Отсутствие общественного контроля-27,7%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Неадекватность наказания за факты коррупции-22%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Низкий уровень правовой культуры у населения-18,7%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Нестабильная экономическая ситуация-14,2%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Возможность принятия единоличного решения должностными лицами, свобода принятия решений-8,1%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Несовершенство судебной системы-7,2%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Неразвитость гражданского общества-6,6%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Национальные традиции, менталитет-4,5%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solidFill>
                  <a:schemeClr val="bg1"/>
                </a:solidFill>
              </a:rPr>
              <a:t> Д</a:t>
            </a:r>
            <a:r>
              <a:rPr lang="ru-RU" sz="2400">
                <a:solidFill>
                  <a:schemeClr val="bg1"/>
                </a:solidFill>
              </a:rPr>
              <a:t>ругое-0,3%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1219200" y="188913"/>
            <a:ext cx="107553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 dirty="0">
                <a:solidFill>
                  <a:schemeClr val="bg1"/>
                </a:solidFill>
              </a:rPr>
              <a:t>Оцените, пожалуйста, насколько Вы доверяете: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 dirty="0">
                <a:solidFill>
                  <a:schemeClr val="bg1"/>
                </a:solidFill>
              </a:rPr>
              <a:t> ( по пятибалльной системе)</a:t>
            </a:r>
            <a:r>
              <a:rPr lang="ru-RU" u="sng" dirty="0">
                <a:solidFill>
                  <a:schemeClr val="bg1"/>
                </a:solidFill>
              </a:rPr>
              <a:t> </a:t>
            </a:r>
            <a:r>
              <a:rPr lang="ru-RU" sz="2000" dirty="0"/>
              <a:t> 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Главе района – </a:t>
            </a:r>
            <a:r>
              <a:rPr lang="ru-RU" dirty="0" smtClean="0">
                <a:solidFill>
                  <a:schemeClr val="bg1"/>
                </a:solidFill>
              </a:rPr>
              <a:t>4,</a:t>
            </a:r>
            <a:r>
              <a:rPr lang="en-US" smtClean="0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Руководителю Исполнительного комитета района- 4,2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Начальнику отдела  МВД района-4,2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Председателю суда района-4,2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Прокурору района-4,5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Главе поселения-4,3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631825" y="0"/>
            <a:ext cx="11242675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80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80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800">
                <a:solidFill>
                  <a:schemeClr val="bg1"/>
                </a:solidFill>
              </a:rPr>
              <a:t> </a:t>
            </a:r>
            <a:r>
              <a:rPr lang="ru-RU" sz="2400" b="1" i="1" u="sng">
                <a:solidFill>
                  <a:schemeClr val="bg1"/>
                </a:solidFill>
              </a:rPr>
              <a:t>Что, на Ваш взгляд, необходимо предпринять, чтобы коррупционеров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>
                <a:solidFill>
                  <a:schemeClr val="bg1"/>
                </a:solidFill>
              </a:rPr>
              <a:t>  (взяточников) стало меньше? </a:t>
            </a:r>
            <a:endParaRPr lang="ru-RU" sz="2400" b="1" u="sng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>
                <a:solidFill>
                  <a:schemeClr val="bg1"/>
                </a:solidFill>
              </a:rPr>
              <a:t> </a:t>
            </a:r>
            <a:r>
              <a:rPr lang="ru-RU" sz="1600">
                <a:solidFill>
                  <a:schemeClr val="bg1"/>
                </a:solidFill>
              </a:rPr>
              <a:t/>
            </a:r>
            <a:br>
              <a:rPr lang="ru-RU" sz="1600">
                <a:solidFill>
                  <a:schemeClr val="bg1"/>
                </a:solidFill>
              </a:rPr>
            </a:br>
            <a:endParaRPr lang="ru-RU" sz="16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Повысить заработную плату государственным (муниципальным) служащим, работникам бюджетной сферы-38,9%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Ужесточить законодательство по борьбе с коррупцией-35,8%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Формировать антикоррупционное мировоззрение, повышать правовую грамотность населения-31,6%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Жестко контролировать распределение и расход бюджетных средств-27,1%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Повысить эффективность деятельности правоохранительных органов по борьбе с коррупцией-22,6%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Шире освещать антикоррупционную деятельность в средствах массовой информации-19,0%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Регламентировать действия чиновников при взаимодействии с населением-16,0%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Начать с самого себя и своих близких: развить в себе неприемлемое  отношение к коррупции-14,8%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700">
                <a:solidFill>
                  <a:schemeClr val="bg1"/>
                </a:solidFill>
              </a:rPr>
              <a:t>Обеспечить  открытость принятия решений органами власти  на размещение заказов на поставки товаров и услуг для государственных (муниципальных)  нужд -13,2%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088" y="369888"/>
            <a:ext cx="11539537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 опросе приняли участие </a:t>
            </a:r>
          </a:p>
          <a:p>
            <a:pPr>
              <a:defRPr/>
            </a:pPr>
            <a:endParaRPr lang="ru-RU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75" name="Прямоугольник 7"/>
          <p:cNvSpPr>
            <a:spLocks noChangeArrowheads="1"/>
          </p:cNvSpPr>
          <p:nvPr/>
        </p:nvSpPr>
        <p:spPr bwMode="auto">
          <a:xfrm>
            <a:off x="885825" y="1349375"/>
            <a:ext cx="4846638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служащие- 18,7%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рабочие-  15,7%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работники сельского хозяйства-13,5%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пенсионеры- 12,3%</a:t>
            </a:r>
            <a:endParaRPr lang="ru-RU" sz="2200" b="1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домохозяйки (не работающие)-9,9%</a:t>
            </a:r>
            <a:endParaRPr lang="ru-RU" sz="2200" b="1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работники образования- 8,7%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руководители среднего звена-5,1%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работники здравоохранения-3,9%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студенты-3,3%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творческая интеллигенция-2,4% </a:t>
            </a:r>
            <a:b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управленческие работники-2,1%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предприниматели-1,8%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chemeClr val="bg1"/>
                </a:solidFill>
                <a:cs typeface="Times New Roman" panose="02020603050405020304" pitchFamily="18" charset="0"/>
              </a:rPr>
              <a:t>иные категории- 2,6%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 b="1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3076" name="Прямоугольник 14"/>
          <p:cNvSpPr>
            <a:spLocks noChangeArrowheads="1"/>
          </p:cNvSpPr>
          <p:nvPr/>
        </p:nvSpPr>
        <p:spPr bwMode="auto">
          <a:xfrm>
            <a:off x="7227888" y="1349375"/>
            <a:ext cx="3903662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до 29 лет</a:t>
            </a:r>
            <a:r>
              <a:rPr lang="ru-RU" sz="2400" b="1">
                <a:solidFill>
                  <a:schemeClr val="bg1"/>
                </a:solidFill>
              </a:rPr>
              <a:t>-12,0%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от 30 до 49 лет</a:t>
            </a:r>
            <a:r>
              <a:rPr lang="ru-RU" sz="2400" b="1">
                <a:solidFill>
                  <a:schemeClr val="bg1"/>
                </a:solidFill>
              </a:rPr>
              <a:t>-44,3%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chemeClr val="bg1"/>
                </a:solidFill>
              </a:rPr>
              <a:t/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>
                <a:solidFill>
                  <a:schemeClr val="bg1"/>
                </a:solidFill>
              </a:rPr>
              <a:t> от 50 до 59 лет</a:t>
            </a:r>
            <a:r>
              <a:rPr lang="ru-RU" sz="2400" b="1">
                <a:solidFill>
                  <a:schemeClr val="bg1"/>
                </a:solidFill>
              </a:rPr>
              <a:t>- 28,9%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от 60 лет и старше</a:t>
            </a:r>
            <a:r>
              <a:rPr lang="ru-RU" sz="2400" b="1">
                <a:solidFill>
                  <a:schemeClr val="bg1"/>
                </a:solidFill>
              </a:rPr>
              <a:t>-  14,8%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077" name="Прямоугольник 15"/>
          <p:cNvSpPr>
            <a:spLocks noChangeArrowheads="1"/>
          </p:cNvSpPr>
          <p:nvPr/>
        </p:nvSpPr>
        <p:spPr bwMode="auto">
          <a:xfrm>
            <a:off x="6542088" y="4559300"/>
            <a:ext cx="3594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>
                <a:solidFill>
                  <a:schemeClr val="bg1"/>
                </a:solidFill>
              </a:rPr>
              <a:t>Женщины-63,9%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>
                <a:solidFill>
                  <a:schemeClr val="bg1"/>
                </a:solidFill>
              </a:rPr>
              <a:t>Мужчины-36,1%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738" y="2844800"/>
            <a:ext cx="109426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0063" y="638175"/>
            <a:ext cx="9769475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Проживают на территории</a:t>
            </a:r>
            <a:endParaRPr lang="en-US" sz="2800" b="1" i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Кукморского муниципального района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</a:rPr>
              <a:t>до 6 месяцев</a:t>
            </a:r>
            <a:r>
              <a:rPr lang="ru-RU" sz="3600" b="1" dirty="0">
                <a:solidFill>
                  <a:schemeClr val="bg1"/>
                </a:solidFill>
              </a:rPr>
              <a:t> - 1,2%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от 6 месяцев до 1 года</a:t>
            </a:r>
            <a:r>
              <a:rPr lang="ru-RU" sz="3600" b="1" dirty="0">
                <a:solidFill>
                  <a:schemeClr val="bg1"/>
                </a:solidFill>
              </a:rPr>
              <a:t>- 0,6%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от 1 года до 3 лет</a:t>
            </a:r>
            <a:r>
              <a:rPr lang="ru-RU" sz="3600" b="1" dirty="0">
                <a:solidFill>
                  <a:schemeClr val="bg1"/>
                </a:solidFill>
              </a:rPr>
              <a:t>- 1,5%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от 3 до 5 лет</a:t>
            </a:r>
            <a:r>
              <a:rPr lang="ru-RU" sz="3600" b="1" dirty="0">
                <a:solidFill>
                  <a:schemeClr val="bg1"/>
                </a:solidFill>
              </a:rPr>
              <a:t>- 3%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от 5 до 10 лет</a:t>
            </a:r>
            <a:r>
              <a:rPr lang="ru-RU" sz="3600" b="1" dirty="0">
                <a:solidFill>
                  <a:schemeClr val="bg1"/>
                </a:solidFill>
              </a:rPr>
              <a:t>- 13%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свыше 10 лет</a:t>
            </a:r>
            <a:r>
              <a:rPr lang="ru-RU" sz="3600" b="1" dirty="0">
                <a:solidFill>
                  <a:schemeClr val="bg1"/>
                </a:solidFill>
              </a:rPr>
              <a:t> -80,7%</a:t>
            </a:r>
            <a:endParaRPr lang="ru-RU" sz="3600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1074738" y="188913"/>
            <a:ext cx="108997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>
                <a:solidFill>
                  <a:schemeClr val="bg1"/>
                </a:solidFill>
              </a:rPr>
              <a:t>Удовлетворены ли Вы качеством дошкольного образования?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 i="1" u="sng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удовлетворен</a:t>
            </a:r>
            <a:r>
              <a:rPr lang="ru-RU" sz="2400" b="1">
                <a:solidFill>
                  <a:schemeClr val="bg1"/>
                </a:solidFill>
              </a:rPr>
              <a:t>-57,2%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>
                <a:solidFill>
                  <a:schemeClr val="bg1"/>
                </a:solidFill>
              </a:rPr>
              <a:t>скорее удовлетворен</a:t>
            </a:r>
            <a:r>
              <a:rPr lang="ru-RU" sz="2400" b="1">
                <a:solidFill>
                  <a:schemeClr val="bg1"/>
                </a:solidFill>
              </a:rPr>
              <a:t>-23,8%</a:t>
            </a:r>
            <a:r>
              <a:rPr lang="ru-RU" sz="2400">
                <a:solidFill>
                  <a:schemeClr val="bg1"/>
                </a:solidFill>
              </a:rPr>
              <a:t/>
            </a:r>
            <a:br>
              <a:rPr lang="ru-RU" sz="2400">
                <a:solidFill>
                  <a:schemeClr val="bg1"/>
                </a:solidFill>
              </a:rPr>
            </a:br>
            <a:r>
              <a:rPr lang="ru-RU" sz="2400">
                <a:solidFill>
                  <a:schemeClr val="bg1"/>
                </a:solidFill>
              </a:rPr>
              <a:t>скорее не удовлетворен</a:t>
            </a:r>
            <a:r>
              <a:rPr lang="ru-RU" sz="2400" b="1">
                <a:solidFill>
                  <a:schemeClr val="bg1"/>
                </a:solidFill>
              </a:rPr>
              <a:t>-4,5%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>
                <a:solidFill>
                  <a:schemeClr val="bg1"/>
                </a:solidFill>
              </a:rPr>
              <a:t>не удовлетворен</a:t>
            </a:r>
            <a:r>
              <a:rPr lang="ru-RU" sz="2400" b="1">
                <a:solidFill>
                  <a:schemeClr val="bg1"/>
                </a:solidFill>
              </a:rPr>
              <a:t>-1,2%</a:t>
            </a:r>
            <a:r>
              <a:rPr lang="ru-RU" sz="2400">
                <a:solidFill>
                  <a:schemeClr val="bg1"/>
                </a:solidFill>
              </a:rPr>
              <a:t/>
            </a:r>
            <a:br>
              <a:rPr lang="ru-RU" sz="2400">
                <a:solidFill>
                  <a:schemeClr val="bg1"/>
                </a:solidFill>
              </a:rPr>
            </a:br>
            <a:r>
              <a:rPr lang="ru-RU" sz="2400">
                <a:solidFill>
                  <a:schemeClr val="bg1"/>
                </a:solidFill>
              </a:rPr>
              <a:t>затрудняюсь ответить</a:t>
            </a:r>
            <a:r>
              <a:rPr lang="ru-RU" sz="2400" b="1">
                <a:solidFill>
                  <a:schemeClr val="bg1"/>
                </a:solidFill>
              </a:rPr>
              <a:t>-13,3%</a:t>
            </a: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Предложения по улучшению качества дошкольного образования: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u="sng">
                <a:solidFill>
                  <a:schemeClr val="bg1"/>
                </a:solidFill>
              </a:rPr>
              <a:t>МАЛО ЯСЛЕЙ, УВЕЛИЧИТЬ КОЛИЧЕСТВО МЕСТ В ДЕТСКИХ САДАХ И ФИНАНСИРОВАНИЕ, ОБЕСПЕЧИТЬ НОВЫМИ ИГРУШКАМИ И КНИГАМИ</a:t>
            </a: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1320800" y="188913"/>
            <a:ext cx="10653713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b="1" i="1" u="sng" dirty="0">
                <a:solidFill>
                  <a:schemeClr val="bg1"/>
                </a:solidFill>
              </a:rPr>
              <a:t>Удовлетворены ли Вы качеством школьного образования?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i="1" u="sng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удовлетворен</a:t>
            </a:r>
            <a:r>
              <a:rPr lang="ru-RU" b="1" dirty="0">
                <a:solidFill>
                  <a:schemeClr val="bg1"/>
                </a:solidFill>
              </a:rPr>
              <a:t>-50%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скорее удовлетворен</a:t>
            </a:r>
            <a:r>
              <a:rPr lang="ru-RU" b="1" dirty="0">
                <a:solidFill>
                  <a:schemeClr val="bg1"/>
                </a:solidFill>
              </a:rPr>
              <a:t>-29,2%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скорее не удовлетворен</a:t>
            </a:r>
            <a:r>
              <a:rPr lang="ru-RU" b="1" dirty="0">
                <a:solidFill>
                  <a:schemeClr val="bg1"/>
                </a:solidFill>
              </a:rPr>
              <a:t>-8,4%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не удовлетворен</a:t>
            </a:r>
            <a:r>
              <a:rPr lang="ru-RU" b="1" dirty="0">
                <a:solidFill>
                  <a:schemeClr val="bg1"/>
                </a:solidFill>
              </a:rPr>
              <a:t>-3,3%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затрудняюсь ответить</a:t>
            </a:r>
            <a:r>
              <a:rPr lang="ru-RU" b="1" dirty="0">
                <a:solidFill>
                  <a:schemeClr val="bg1"/>
                </a:solidFill>
              </a:rPr>
              <a:t>-9,1%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Предложения по улучшению качества школьного образования: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u="sng" dirty="0">
                <a:solidFill>
                  <a:schemeClr val="bg1"/>
                </a:solidFill>
              </a:rPr>
              <a:t>ЗАНЯТИЕ 25% УЧЕНИКОВ  У РЕПЕТИТОРОВ-ПОКАЗАТЕЛЬ НИЗКОЙ КВАЛИФИКАЦИИ УЧИТЕЛЯ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1625600" y="188913"/>
            <a:ext cx="10348913" cy="791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 dirty="0">
                <a:solidFill>
                  <a:schemeClr val="bg1"/>
                </a:solidFill>
              </a:rPr>
              <a:t>Удовлетворены ли Вы качеством предоставления  услуг в сфере культуры?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i="1" u="sng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chemeClr val="bg1"/>
                </a:solidFill>
              </a:rPr>
              <a:t>удовлетворен</a:t>
            </a:r>
            <a:r>
              <a:rPr lang="ru-RU" sz="2400" b="1" smtClean="0">
                <a:solidFill>
                  <a:schemeClr val="bg1"/>
                </a:solidFill>
              </a:rPr>
              <a:t>-51</a:t>
            </a:r>
            <a:r>
              <a:rPr lang="ru-RU" sz="2400" b="1" dirty="0">
                <a:solidFill>
                  <a:schemeClr val="bg1"/>
                </a:solidFill>
              </a:rPr>
              <a:t>%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скорее удовлетворен</a:t>
            </a:r>
            <a:r>
              <a:rPr lang="ru-RU" sz="2400" b="1" dirty="0">
                <a:solidFill>
                  <a:schemeClr val="bg1"/>
                </a:solidFill>
              </a:rPr>
              <a:t>-21,7%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скорее не удовлетворен</a:t>
            </a:r>
            <a:r>
              <a:rPr lang="ru-RU" sz="2400" b="1" dirty="0">
                <a:solidFill>
                  <a:schemeClr val="bg1"/>
                </a:solidFill>
              </a:rPr>
              <a:t>-8,4%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не удовлетворен</a:t>
            </a:r>
            <a:r>
              <a:rPr lang="ru-RU" sz="2400" b="1" dirty="0">
                <a:solidFill>
                  <a:schemeClr val="bg1"/>
                </a:solidFill>
              </a:rPr>
              <a:t>-5,1%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затрудняюсь ответить</a:t>
            </a:r>
            <a:r>
              <a:rPr lang="ru-RU" sz="2400" b="1" dirty="0">
                <a:solidFill>
                  <a:schemeClr val="bg1"/>
                </a:solidFill>
              </a:rPr>
              <a:t>-12,7%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Предложения по улучшению качества предоставления услуг в сфере культуры: </a:t>
            </a:r>
            <a:r>
              <a:rPr lang="ru-RU" sz="2400" u="sng" dirty="0">
                <a:solidFill>
                  <a:schemeClr val="bg1"/>
                </a:solidFill>
              </a:rPr>
              <a:t>СПЕКТАКЛИ НА РУССКОМ ЯЗЫКЕ, ТЕМАТИЧЕСКИЕ ВЕЧЕРА ДЛЯ МОЛОДЕЖИ; ПОБОЛЬШЕ ВЫСТАВОК И МАСТЕР КЛАССОВ ДЛЯ ДЕТЕЙ, КОНЦЕРТОВ, ДИСКОТЕК,ТЕАТРАЛЬНЫХ КРУЖКОВ, КИНО,КАРАОКЕ;РЕАЛЬНАЯ РАБОТА КРУЖКОВ, ПОСТРОИТЬ НОВЫЕ ЗДАНИЯ КЛУБОВ, ИЗУЧЕНИЕ МУЗЫКАЛЬНЫХ ИНСТРУМЕНТОВ, ЗАНЯТИЯ ПО ТАНЦАМ, ВЫСТАВКИ ХУДОЖНИКОВ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1146175" y="188913"/>
            <a:ext cx="10828338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b="1" i="1" u="sng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i="1" u="sng" dirty="0">
                <a:solidFill>
                  <a:schemeClr val="bg1"/>
                </a:solidFill>
              </a:rPr>
              <a:t>Удовлетворены ли Вы работой спортивных объектов?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i="1" u="sng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удовлетворен</a:t>
            </a:r>
            <a:r>
              <a:rPr lang="ru-RU" sz="2400" b="1" dirty="0">
                <a:solidFill>
                  <a:schemeClr val="bg1"/>
                </a:solidFill>
              </a:rPr>
              <a:t>- 54,2%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скорее удовлетворен</a:t>
            </a:r>
            <a:r>
              <a:rPr lang="ru-RU" sz="2400" b="1" dirty="0">
                <a:solidFill>
                  <a:schemeClr val="bg1"/>
                </a:solidFill>
              </a:rPr>
              <a:t>- 25,3%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скорее не удовлетворен</a:t>
            </a:r>
            <a:r>
              <a:rPr lang="ru-RU" sz="2400" b="1" dirty="0">
                <a:solidFill>
                  <a:schemeClr val="bg1"/>
                </a:solidFill>
              </a:rPr>
              <a:t>- 6,3%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не удовлетворен</a:t>
            </a:r>
            <a:r>
              <a:rPr lang="ru-RU" sz="2400" b="1" dirty="0">
                <a:solidFill>
                  <a:schemeClr val="bg1"/>
                </a:solidFill>
              </a:rPr>
              <a:t>- 4,2%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затрудняюсь ответить</a:t>
            </a:r>
            <a:r>
              <a:rPr lang="ru-RU" sz="2400" b="1" dirty="0">
                <a:solidFill>
                  <a:schemeClr val="bg1"/>
                </a:solidFill>
              </a:rPr>
              <a:t>- 10%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Предложения по деятельности спортивных объектов и повышению массовости занятия физкультурой и спортом: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u="sng" dirty="0">
                <a:solidFill>
                  <a:schemeClr val="bg1"/>
                </a:solidFill>
              </a:rPr>
              <a:t>В ДЕРЕВНЯХ МАЛО СПОРТИВНЫХ ОЪЕКТОВ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957263" y="363538"/>
            <a:ext cx="108712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i="1" u="sng" dirty="0">
                <a:solidFill>
                  <a:schemeClr val="bg1"/>
                </a:solidFill>
              </a:rPr>
              <a:t>Какие из перечисленных проблем существуют в районе?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800" dirty="0">
                <a:solidFill>
                  <a:schemeClr val="bg1"/>
                </a:solidFill>
              </a:rPr>
              <a:t> 	</a:t>
            </a:r>
            <a:r>
              <a:rPr lang="ru-RU" sz="2000" dirty="0">
                <a:solidFill>
                  <a:schemeClr val="bg1"/>
                </a:solidFill>
              </a:rPr>
              <a:t>Высокие цены на товары на рынках и в магазинах-100%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Проблема трудоустройства-46%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Плохое качество дорог и мостов-38%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Проблемы в сельском хозяйстве-32,8%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	Низкий уровень заработной платы, задержки ее выплаты-31,3%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	Нехватка или плохое состояние больниц, поликлиник и медпунктов-19,9%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	Взяточничество и злоупотребление чиновников-18%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	Отсутствие парковок для личных автомобилей-17,5%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Плохая работа общественного транспорта-12%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Низкое качество предоставляемых услуг связи (почта, телефон, Интернет)-7,5%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	Нехватка или плохое состояние школ, детских садов-6%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	Высокий уровень преступности-4,8%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	Ухудшение экологической обстановки-2,7%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	Качество школьного образования в районе-1,5%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Закрытие библиотек, клубов, домов культуры и пр.-1,5%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Проблемы в сфере жилищно-коммунального хозяйства-1,2%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chemeClr val="bg1"/>
                </a:solidFill>
              </a:rPr>
              <a:t>                Затруднились ответить-2,1%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800" dirty="0">
                <a:solidFill>
                  <a:schemeClr val="bg1"/>
                </a:solidFill>
              </a:rPr>
              <a:t> 	 	 	 	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246063"/>
            <a:ext cx="10537825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3200" i="1" u="sng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3200" i="1" u="sng" dirty="0">
                <a:solidFill>
                  <a:schemeClr val="bg1"/>
                </a:solidFill>
              </a:rPr>
              <a:t>Как Вы оцениваете уровень коррупции в районе? </a:t>
            </a:r>
          </a:p>
          <a:p>
            <a:pPr algn="ctr">
              <a:defRPr/>
            </a:pPr>
            <a:endParaRPr lang="ru-RU" sz="3200" i="1" u="sng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Высокий-7,5%</a:t>
            </a:r>
          </a:p>
          <a:p>
            <a:pPr>
              <a:defRPr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Средний-22,3%</a:t>
            </a:r>
          </a:p>
          <a:p>
            <a:pPr>
              <a:defRPr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Низкий-29,8%</a:t>
            </a:r>
          </a:p>
          <a:p>
            <a:pPr>
              <a:defRPr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Затрудняюсь ответить- 40,4%</a:t>
            </a:r>
          </a:p>
          <a:p>
            <a:pPr>
              <a:defRPr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799</Words>
  <Application>Microsoft Office PowerPoint</Application>
  <PresentationFormat>Широкоэкранный</PresentationFormat>
  <Paragraphs>281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mcrtadmin</cp:lastModifiedBy>
  <cp:revision>121</cp:revision>
  <dcterms:created xsi:type="dcterms:W3CDTF">2017-10-03T11:56:58Z</dcterms:created>
  <dcterms:modified xsi:type="dcterms:W3CDTF">2019-04-12T07:33:07Z</dcterms:modified>
</cp:coreProperties>
</file>