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5" r:id="rId3"/>
    <p:sldId id="256" r:id="rId4"/>
    <p:sldId id="268" r:id="rId5"/>
    <p:sldId id="269" r:id="rId6"/>
    <p:sldId id="270" r:id="rId7"/>
    <p:sldId id="309" r:id="rId8"/>
    <p:sldId id="316" r:id="rId9"/>
    <p:sldId id="290" r:id="rId10"/>
    <p:sldId id="323" r:id="rId11"/>
    <p:sldId id="324" r:id="rId12"/>
    <p:sldId id="278" r:id="rId13"/>
    <p:sldId id="279" r:id="rId14"/>
    <p:sldId id="332" r:id="rId15"/>
    <p:sldId id="273" r:id="rId16"/>
    <p:sldId id="275" r:id="rId17"/>
    <p:sldId id="274" r:id="rId18"/>
    <p:sldId id="276" r:id="rId19"/>
    <p:sldId id="277" r:id="rId20"/>
    <p:sldId id="280" r:id="rId21"/>
    <p:sldId id="311" r:id="rId22"/>
    <p:sldId id="334" r:id="rId23"/>
    <p:sldId id="310" r:id="rId24"/>
    <p:sldId id="312" r:id="rId25"/>
    <p:sldId id="288" r:id="rId26"/>
    <p:sldId id="282" r:id="rId27"/>
    <p:sldId id="287" r:id="rId28"/>
    <p:sldId id="283" r:id="rId29"/>
    <p:sldId id="327" r:id="rId30"/>
    <p:sldId id="331" r:id="rId31"/>
    <p:sldId id="333" r:id="rId32"/>
    <p:sldId id="329" r:id="rId33"/>
    <p:sldId id="31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79" autoAdjust="0"/>
  </p:normalViewPr>
  <p:slideViewPr>
    <p:cSldViewPr>
      <p:cViewPr varScale="1">
        <p:scale>
          <a:sx n="109" d="100"/>
          <a:sy n="109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58858267716563"/>
          <c:y val="0.11252234940793972"/>
          <c:w val="0.55784973753280953"/>
          <c:h val="0.811415218594708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промышелнность</c:v>
                </c:pt>
                <c:pt idx="1">
                  <c:v>здравоохранение</c:v>
                </c:pt>
                <c:pt idx="2">
                  <c:v>торговля</c:v>
                </c:pt>
                <c:pt idx="3">
                  <c:v>культура и спорт</c:v>
                </c:pt>
                <c:pt idx="4">
                  <c:v>образование</c:v>
                </c:pt>
                <c:pt idx="5">
                  <c:v>транспорт и связь</c:v>
                </c:pt>
                <c:pt idx="6">
                  <c:v>прочие</c:v>
                </c:pt>
                <c:pt idx="7">
                  <c:v>услуги</c:v>
                </c:pt>
                <c:pt idx="8">
                  <c:v>тр мигранты</c:v>
                </c:pt>
                <c:pt idx="9">
                  <c:v>строительство    2%</c:v>
                </c:pt>
                <c:pt idx="10">
                  <c:v>АПК</c:v>
                </c:pt>
              </c:strCache>
            </c:strRef>
          </c:cat>
          <c:val>
            <c:numRef>
              <c:f>Лист1!$B$2:$B$12</c:f>
              <c:numCache>
                <c:formatCode>0.00%</c:formatCode>
                <c:ptCount val="11"/>
                <c:pt idx="0" formatCode="0%">
                  <c:v>0.14000000000000001</c:v>
                </c:pt>
                <c:pt idx="1">
                  <c:v>2.300000000000001E-2</c:v>
                </c:pt>
                <c:pt idx="2">
                  <c:v>8.3000000000000115E-2</c:v>
                </c:pt>
                <c:pt idx="3" formatCode="0%">
                  <c:v>2.0000000000000025E-2</c:v>
                </c:pt>
                <c:pt idx="4">
                  <c:v>9.6000000000000099E-2</c:v>
                </c:pt>
                <c:pt idx="5">
                  <c:v>1.0000000000000012E-2</c:v>
                </c:pt>
                <c:pt idx="6">
                  <c:v>0.31100000000000033</c:v>
                </c:pt>
                <c:pt idx="7" formatCode="0%">
                  <c:v>1.0000000000000012E-2</c:v>
                </c:pt>
                <c:pt idx="8" formatCode="0%">
                  <c:v>0.21000000000000016</c:v>
                </c:pt>
                <c:pt idx="9">
                  <c:v>2.0000000000000025E-2</c:v>
                </c:pt>
                <c:pt idx="10">
                  <c:v>7.7000000000000096E-2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F8-4D94-BF9F-D4E6A73B9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Факторы инвестиционной привлекательности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c:rich>
      </c:tx>
      <c:overlay val="0"/>
      <c:spPr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6849677131489988E-2"/>
          <c:y val="0.23879760863225438"/>
          <c:w val="0.50378907930684635"/>
          <c:h val="0.663821522309712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elete val="1"/>
          </c:dLbls>
          <c:cat>
            <c:strRef>
              <c:f>Лист1!$A$2:$A$12</c:f>
              <c:strCache>
                <c:ptCount val="11"/>
                <c:pt idx="0">
                  <c:v>Государственная поддержка инвестиционной деятельности</c:v>
                </c:pt>
                <c:pt idx="1">
                  <c:v>Город с растущей экономикой, благоприятный инвестиционный климат</c:v>
                </c:pt>
                <c:pt idx="2">
                  <c:v>Политическая и экономическая стабильность района</c:v>
                </c:pt>
                <c:pt idx="3">
                  <c:v>Наличие природных ресурсов</c:v>
                </c:pt>
                <c:pt idx="4">
                  <c:v>Важнейший транспортный узел северо-востока республики</c:v>
                </c:pt>
                <c:pt idx="5">
                  <c:v>Выгодное географическое расположение</c:v>
                </c:pt>
                <c:pt idx="6">
                  <c:v>Сбалансированная социальная сфера</c:v>
                </c:pt>
                <c:pt idx="7">
                  <c:v>Относительно недорогой уровень трудовых ресурсов</c:v>
                </c:pt>
                <c:pt idx="8">
                  <c:v>Динамично развивающая сфера потребительского рынка</c:v>
                </c:pt>
                <c:pt idx="9">
                  <c:v>Наличие свободных земельных участков для инвестиций</c:v>
                </c:pt>
                <c:pt idx="10">
                  <c:v>Узнаваемость, наличие экспорто- ориентированных предприятий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1-46D4-A263-DFFB093D043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029925758834043"/>
          <c:y val="7.2010644502770504E-2"/>
          <c:w val="0.41159250222652677"/>
          <c:h val="0.88998804316127167"/>
        </c:manualLayout>
      </c:layout>
      <c:overlay val="0"/>
      <c:spPr>
        <a:effectLst/>
      </c:spPr>
      <c:txPr>
        <a:bodyPr/>
        <a:lstStyle/>
        <a:p>
          <a:pPr>
            <a:defRPr sz="1200"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noFill/>
    <a:effectLst>
      <a:outerShdw blurRad="647700" dist="50800" dir="5400000" sx="103000" sy="103000" algn="ctr" rotWithShape="0">
        <a:schemeClr val="tx1">
          <a:lumMod val="50000"/>
          <a:lumOff val="50000"/>
          <a:alpha val="71000"/>
        </a:schemeClr>
      </a:out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0.39844</cdr:x>
      <cdr:y>0.39773</cdr:y>
    </cdr:from>
    <cdr:to>
      <cdr:x>0.59375</cdr:x>
      <cdr:y>0.60703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3643306" y="2500338"/>
          <a:ext cx="1785950" cy="1315768"/>
        </a:xfrm>
        <a:prstGeom xmlns:a="http://schemas.openxmlformats.org/drawingml/2006/main" prst="ellips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/>
          <a:r>
            <a:rPr lang="ru-RU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27 574 человек </a:t>
          </a:r>
          <a:endParaRPr lang="ru-RU" sz="2000" b="1" dirty="0">
            <a:solidFill>
              <a:schemeClr val="tx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0.42187</cdr:x>
      <cdr:y>0.02273</cdr:y>
    </cdr:from>
    <cdr:to>
      <cdr:x>0.54687</cdr:x>
      <cdr:y>0.10596</cdr:y>
    </cdr:to>
    <cdr:sp macro="" textlink="">
      <cdr:nvSpPr>
        <cdr:cNvPr id="4" name="TextBox 17"/>
        <cdr:cNvSpPr txBox="1"/>
      </cdr:nvSpPr>
      <cdr:spPr>
        <a:xfrm xmlns:a="http://schemas.openxmlformats.org/drawingml/2006/main">
          <a:off x="3857620" y="142876"/>
          <a:ext cx="1143000" cy="5232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7,7 %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АПК </a:t>
          </a:r>
        </a:p>
      </cdr:txBody>
    </cdr:sp>
  </cdr:relSizeAnchor>
  <cdr:relSizeAnchor xmlns:cdr="http://schemas.openxmlformats.org/drawingml/2006/chartDrawing">
    <cdr:from>
      <cdr:x>0.67969</cdr:x>
      <cdr:y>0.04545</cdr:y>
    </cdr:from>
    <cdr:to>
      <cdr:x>0.85938</cdr:x>
      <cdr:y>0.12868</cdr:y>
    </cdr:to>
    <cdr:sp macro="" textlink="">
      <cdr:nvSpPr>
        <cdr:cNvPr id="5" name="TextBox 17"/>
        <cdr:cNvSpPr txBox="1"/>
      </cdr:nvSpPr>
      <cdr:spPr>
        <a:xfrm xmlns:a="http://schemas.openxmlformats.org/drawingml/2006/main">
          <a:off x="6215074" y="285752"/>
          <a:ext cx="164307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14 %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промышленность </a:t>
          </a:r>
        </a:p>
      </cdr:txBody>
    </cdr:sp>
  </cdr:relSizeAnchor>
  <cdr:relSizeAnchor xmlns:cdr="http://schemas.openxmlformats.org/drawingml/2006/chartDrawing">
    <cdr:from>
      <cdr:x>0.78906</cdr:x>
      <cdr:y>0.18182</cdr:y>
    </cdr:from>
    <cdr:to>
      <cdr:x>0.96875</cdr:x>
      <cdr:y>0.26505</cdr:y>
    </cdr:to>
    <cdr:sp macro="" textlink="">
      <cdr:nvSpPr>
        <cdr:cNvPr id="6" name="TextBox 17"/>
        <cdr:cNvSpPr txBox="1"/>
      </cdr:nvSpPr>
      <cdr:spPr>
        <a:xfrm xmlns:a="http://schemas.openxmlformats.org/drawingml/2006/main">
          <a:off x="7215206" y="1143008"/>
          <a:ext cx="164307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2,3 %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здравоохранение </a:t>
          </a:r>
        </a:p>
      </cdr:txBody>
    </cdr:sp>
  </cdr:relSizeAnchor>
  <cdr:relSizeAnchor xmlns:cdr="http://schemas.openxmlformats.org/drawingml/2006/chartDrawing">
    <cdr:from>
      <cdr:x>0.82031</cdr:x>
      <cdr:y>0.30682</cdr:y>
    </cdr:from>
    <cdr:to>
      <cdr:x>0.96875</cdr:x>
      <cdr:y>0.39005</cdr:y>
    </cdr:to>
    <cdr:sp macro="" textlink="">
      <cdr:nvSpPr>
        <cdr:cNvPr id="7" name="TextBox 17"/>
        <cdr:cNvSpPr txBox="1"/>
      </cdr:nvSpPr>
      <cdr:spPr>
        <a:xfrm xmlns:a="http://schemas.openxmlformats.org/drawingml/2006/main">
          <a:off x="7500958" y="1928826"/>
          <a:ext cx="135732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8,3 %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торговля </a:t>
          </a:r>
        </a:p>
      </cdr:txBody>
    </cdr:sp>
  </cdr:relSizeAnchor>
  <cdr:relSizeAnchor xmlns:cdr="http://schemas.openxmlformats.org/drawingml/2006/chartDrawing">
    <cdr:from>
      <cdr:x>0.85156</cdr:x>
      <cdr:y>0.47727</cdr:y>
    </cdr:from>
    <cdr:to>
      <cdr:x>1</cdr:x>
      <cdr:y>0.58988</cdr:y>
    </cdr:to>
    <cdr:sp macro="" textlink="">
      <cdr:nvSpPr>
        <cdr:cNvPr id="8" name="TextBox 17"/>
        <cdr:cNvSpPr txBox="1"/>
      </cdr:nvSpPr>
      <cdr:spPr>
        <a:xfrm xmlns:a="http://schemas.openxmlformats.org/drawingml/2006/main">
          <a:off x="7786678" y="3000396"/>
          <a:ext cx="1357322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2 %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культура и спорт </a:t>
          </a:r>
        </a:p>
      </cdr:txBody>
    </cdr:sp>
  </cdr:relSizeAnchor>
  <cdr:relSizeAnchor xmlns:cdr="http://schemas.openxmlformats.org/drawingml/2006/chartDrawing">
    <cdr:from>
      <cdr:x>0.82813</cdr:x>
      <cdr:y>0.67046</cdr:y>
    </cdr:from>
    <cdr:to>
      <cdr:x>0.97657</cdr:x>
      <cdr:y>0.75369</cdr:y>
    </cdr:to>
    <cdr:sp macro="" textlink="">
      <cdr:nvSpPr>
        <cdr:cNvPr id="9" name="TextBox 17"/>
        <cdr:cNvSpPr txBox="1"/>
      </cdr:nvSpPr>
      <cdr:spPr>
        <a:xfrm xmlns:a="http://schemas.openxmlformats.org/drawingml/2006/main">
          <a:off x="7572396" y="4214842"/>
          <a:ext cx="135732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9,6%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образование </a:t>
          </a:r>
        </a:p>
      </cdr:txBody>
    </cdr:sp>
  </cdr:relSizeAnchor>
  <cdr:relSizeAnchor xmlns:cdr="http://schemas.openxmlformats.org/drawingml/2006/chartDrawing">
    <cdr:from>
      <cdr:x>0.78125</cdr:x>
      <cdr:y>0.79546</cdr:y>
    </cdr:from>
    <cdr:to>
      <cdr:x>0.92969</cdr:x>
      <cdr:y>0.87869</cdr:y>
    </cdr:to>
    <cdr:sp macro="" textlink="">
      <cdr:nvSpPr>
        <cdr:cNvPr id="10" name="TextBox 17"/>
        <cdr:cNvSpPr txBox="1"/>
      </cdr:nvSpPr>
      <cdr:spPr>
        <a:xfrm xmlns:a="http://schemas.openxmlformats.org/drawingml/2006/main">
          <a:off x="7143768" y="5000660"/>
          <a:ext cx="135732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услуги</a:t>
          </a:r>
        </a:p>
      </cdr:txBody>
    </cdr:sp>
  </cdr:relSizeAnchor>
  <cdr:relSizeAnchor xmlns:cdr="http://schemas.openxmlformats.org/drawingml/2006/chartDrawing">
    <cdr:from>
      <cdr:x>0.02343</cdr:x>
      <cdr:y>0.84091</cdr:y>
    </cdr:from>
    <cdr:to>
      <cdr:x>0.17187</cdr:x>
      <cdr:y>0.92414</cdr:y>
    </cdr:to>
    <cdr:sp macro="" textlink="">
      <cdr:nvSpPr>
        <cdr:cNvPr id="11" name="TextBox 17"/>
        <cdr:cNvSpPr txBox="1"/>
      </cdr:nvSpPr>
      <cdr:spPr>
        <a:xfrm xmlns:a="http://schemas.openxmlformats.org/drawingml/2006/main">
          <a:off x="214282" y="5286412"/>
          <a:ext cx="135732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31,1 %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прочие </a:t>
          </a:r>
        </a:p>
      </cdr:txBody>
    </cdr:sp>
  </cdr:relSizeAnchor>
  <cdr:relSizeAnchor xmlns:cdr="http://schemas.openxmlformats.org/drawingml/2006/chartDrawing">
    <cdr:from>
      <cdr:x>0.02343</cdr:x>
      <cdr:y>0.59091</cdr:y>
    </cdr:from>
    <cdr:to>
      <cdr:x>0.17187</cdr:x>
      <cdr:y>0.70352</cdr:y>
    </cdr:to>
    <cdr:sp macro="" textlink="">
      <cdr:nvSpPr>
        <cdr:cNvPr id="12" name="TextBox 17"/>
        <cdr:cNvSpPr txBox="1"/>
      </cdr:nvSpPr>
      <cdr:spPr>
        <a:xfrm xmlns:a="http://schemas.openxmlformats.org/drawingml/2006/main">
          <a:off x="214282" y="3714776"/>
          <a:ext cx="1357322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транспорт и связь</a:t>
          </a:r>
        </a:p>
      </cdr:txBody>
    </cdr:sp>
  </cdr:relSizeAnchor>
  <cdr:relSizeAnchor xmlns:cdr="http://schemas.openxmlformats.org/drawingml/2006/chartDrawing">
    <cdr:from>
      <cdr:x>0</cdr:x>
      <cdr:y>0.34091</cdr:y>
    </cdr:from>
    <cdr:to>
      <cdr:x>0.14844</cdr:x>
      <cdr:y>0.45351</cdr:y>
    </cdr:to>
    <cdr:sp macro="" textlink="">
      <cdr:nvSpPr>
        <cdr:cNvPr id="13" name="TextBox 17"/>
        <cdr:cNvSpPr txBox="1"/>
      </cdr:nvSpPr>
      <cdr:spPr>
        <a:xfrm xmlns:a="http://schemas.openxmlformats.org/drawingml/2006/main">
          <a:off x="0" y="2143140"/>
          <a:ext cx="1357322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21 %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трудовая миграция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0.52985</cdr:x>
      <cdr:y>0.2585</cdr:y>
    </cdr:from>
    <cdr:to>
      <cdr:x>0.63104</cdr:x>
      <cdr:y>0.39184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88024" y="17728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0.16601</cdr:x>
      <cdr:y>0.45833</cdr:y>
    </cdr:from>
    <cdr:to>
      <cdr:x>0.37155</cdr:x>
      <cdr:y>0.69791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500166" y="3143248"/>
          <a:ext cx="1857362" cy="164303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Почему Кукмор?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2E29F-F20C-46E0-956E-98655414E050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BE42B-E5B2-42A4-9FE2-3CA9D8543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26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E42B-E5B2-42A4-9FE2-3CA9D854389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29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E42B-E5B2-42A4-9FE2-3CA9D854389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BE42B-E5B2-42A4-9FE2-3CA9D854389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41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AA4E3-D970-4097-A80D-842600BD70A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1A56-5A4B-43B1-91F0-385CDA1B1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fif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fif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hulpan.Hanafina@tatar.ru" TargetMode="External"/><Relationship Id="rId2" Type="http://schemas.openxmlformats.org/officeDocument/2006/relationships/hyperlink" Target="mailto:Kukmara@tatar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review-image" descr="Описание: http://images.vector-images.com/16/kukmorskii_rayon_co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85729"/>
            <a:ext cx="2209800" cy="20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36439" y="2526707"/>
            <a:ext cx="598542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Invest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Kukmor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Инвестиционный паспорт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Кукморского муниципального района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Республики Татарстан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43998" cy="86834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История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Z:\public\бизнес бук\история\Анцубский медеплавильный зав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40" t="4185" r="9716" b="9276"/>
          <a:stretch>
            <a:fillRect/>
          </a:stretch>
        </p:blipFill>
        <p:spPr bwMode="auto">
          <a:xfrm>
            <a:off x="4357686" y="928670"/>
            <a:ext cx="4575284" cy="2571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785794"/>
            <a:ext cx="371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Кукмор – исторически сложившийся промышленный город.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Самое первое упоминание о селе Кукмор датировано 1602-1603 годами.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В 1730 году построен медеплавильный завод.</a:t>
            </a:r>
          </a:p>
        </p:txBody>
      </p:sp>
      <p:pic>
        <p:nvPicPr>
          <p:cNvPr id="4098" name="Picture 2" descr="Z:\public\бизнес бук\история\Фабрика Комаровых начал работу в 1867 году.jpg"/>
          <p:cNvPicPr>
            <a:picLocks noChangeAspect="1" noChangeArrowheads="1"/>
          </p:cNvPicPr>
          <p:nvPr/>
        </p:nvPicPr>
        <p:blipFill>
          <a:blip r:embed="rId3"/>
          <a:srcRect r="26543" b="24312"/>
          <a:stretch>
            <a:fillRect/>
          </a:stretch>
        </p:blipFill>
        <p:spPr bwMode="auto">
          <a:xfrm>
            <a:off x="214282" y="3786190"/>
            <a:ext cx="4476760" cy="28035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628" y="3687901"/>
            <a:ext cx="36433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1870 год – братьями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Комаровами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основано предприятие по производству бурок и выделки валенок.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 начале 20 века в Кукморе имелись 4 паровых предприятия валяной и бурочной обуви. Изделия выставлялись на выставках в Париже и Чикаго.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ilya.Galiakbarova\Desktop\1323602699_starinnuefotozgeleznoydorogi-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86280" cy="30003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52" y="285728"/>
            <a:ext cx="3786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Для дальнейшего развития и процветания стало большим событием строительство железной дороги в 1914 году .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После революции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Кукморском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районе одна за другой создавались артели, в 1929 году их количество доходило до 2340.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14282" y="3500438"/>
            <a:ext cx="871543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Позже на базе крупных артелей стали создаваться предприятия: артель «Иль» превратилась в меховую фабрику, «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Ярыш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» - в швейную фабрику, «Кызыл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тимерче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» - в завод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металлопосуды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«Бригадир» - в завод по производству кирпича. А все предприятия по выпуску валяной обуви в 1922 году были объединены в одну фабрику. Лесопильный завод Лебедевых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Лубянах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с 1920 года стал называться «Крестьянин».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public\бизнес бук\апк\IMG_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Сельское хозяйство- новые горизонты развития</a:t>
            </a:r>
            <a:endParaRPr lang="ru-RU" sz="3200" b="1" dirty="0">
              <a:ln w="17780" cmpd="sng">
                <a:noFill/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Агропромышленный комплекс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9"/>
            <a:ext cx="8586790" cy="27146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32 % валового территориального продукта производится в агропромышленном комплексе. 	Поголовье крупного рогатого скота 41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тыс.голов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том числе 15 тыс. коров.  Цель - 50 тыс.голов крупного рогатого скота.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Мегакомплексы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кормовые центры лежат в основе агропромышленного комплекса.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Кукморском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ежедневно производится 400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молока. Цель-500 тонн молока.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СХПК 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им.Вахитова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СХПК «Урал», ООО «Восток» - известны не только  в Республике Татарстан, но и в России.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2732"/>
            <a:ext cx="4073307" cy="2488871"/>
          </a:xfrm>
          <a:prstGeom prst="rect">
            <a:avLst/>
          </a:prstGeom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139714" y="3642731"/>
            <a:ext cx="4288270" cy="248887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8"/>
          <a:stretch/>
        </p:blipFill>
        <p:spPr>
          <a:xfrm>
            <a:off x="755576" y="3525976"/>
            <a:ext cx="8002517" cy="3287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7759" y="5438026"/>
            <a:ext cx="210064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20" b="1" dirty="0">
                <a:solidFill>
                  <a:srgbClr val="052A78"/>
                </a:solidFill>
              </a:rPr>
              <a:t>2</a:t>
            </a:r>
            <a:r>
              <a:rPr lang="en-US" sz="2520" b="1" dirty="0">
                <a:solidFill>
                  <a:srgbClr val="052A78"/>
                </a:solidFill>
              </a:rPr>
              <a:t> </a:t>
            </a:r>
            <a:r>
              <a:rPr lang="ru-RU" sz="2520" b="1" dirty="0">
                <a:solidFill>
                  <a:srgbClr val="052A78"/>
                </a:solidFill>
              </a:rPr>
              <a:t>000 </a:t>
            </a:r>
            <a:r>
              <a:rPr lang="ru-RU" sz="2520" b="1" dirty="0">
                <a:solidFill>
                  <a:srgbClr val="705C4B"/>
                </a:solidFill>
              </a:rPr>
              <a:t>вагонов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25308" r="7805" b="10981"/>
          <a:stretch/>
        </p:blipFill>
        <p:spPr>
          <a:xfrm>
            <a:off x="452976" y="1606089"/>
            <a:ext cx="4443785" cy="2019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 b="11545"/>
          <a:stretch/>
        </p:blipFill>
        <p:spPr>
          <a:xfrm>
            <a:off x="5661416" y="1898739"/>
            <a:ext cx="2565012" cy="1439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9532" y="3264178"/>
            <a:ext cx="273510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20" b="1" dirty="0">
                <a:solidFill>
                  <a:srgbClr val="052A78"/>
                </a:solidFill>
              </a:rPr>
              <a:t>6 000 </a:t>
            </a:r>
            <a:r>
              <a:rPr lang="ru-RU" sz="2520" b="1" dirty="0">
                <a:solidFill>
                  <a:srgbClr val="705C4B"/>
                </a:solidFill>
              </a:rPr>
              <a:t>автоцистерн</a:t>
            </a:r>
          </a:p>
        </p:txBody>
      </p:sp>
      <p:sp>
        <p:nvSpPr>
          <p:cNvPr id="8" name="object 48">
            <a:extLst>
              <a:ext uri="{FF2B5EF4-FFF2-40B4-BE49-F238E27FC236}">
                <a16:creationId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1881636" y="959757"/>
            <a:ext cx="5497702" cy="467246"/>
          </a:xfrm>
          <a:prstGeom prst="rect">
            <a:avLst/>
          </a:prstGeom>
        </p:spPr>
        <p:txBody>
          <a:bodyPr vert="horz" wrap="square" lIns="0" tIns="5527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816">
              <a:lnSpc>
                <a:spcPts val="1812"/>
              </a:lnSpc>
              <a:spcBef>
                <a:spcPts val="43"/>
              </a:spcBef>
            </a:pPr>
            <a:r>
              <a:rPr lang="ru-RU" sz="1620" b="1" spc="-4">
                <a:solidFill>
                  <a:schemeClr val="tx2">
                    <a:lumMod val="75000"/>
                  </a:schemeClr>
                </a:solidFill>
                <a:latin typeface="Intro Regular"/>
                <a:cs typeface="Intro Regular"/>
              </a:rPr>
              <a:t/>
            </a:r>
            <a:br>
              <a:rPr lang="ru-RU" sz="1620" b="1" spc="-4">
                <a:solidFill>
                  <a:schemeClr val="tx2">
                    <a:lumMod val="75000"/>
                  </a:schemeClr>
                </a:solidFill>
                <a:latin typeface="Intro Regular"/>
                <a:cs typeface="Intro Regular"/>
              </a:rPr>
            </a:br>
            <a:endParaRPr lang="ru-RU" sz="1620" b="1" spc="-4" dirty="0">
              <a:solidFill>
                <a:schemeClr val="tx2">
                  <a:lumMod val="75000"/>
                </a:schemeClr>
              </a:solidFill>
              <a:latin typeface="Intro Regular"/>
              <a:cs typeface="Intro Regular"/>
            </a:endParaRPr>
          </a:p>
        </p:txBody>
      </p:sp>
      <p:sp>
        <p:nvSpPr>
          <p:cNvPr id="9" name="object 48">
            <a:extLst>
              <a:ext uri="{FF2B5EF4-FFF2-40B4-BE49-F238E27FC236}">
                <a16:creationId xmlns:a16="http://schemas.microsoft.com/office/drawing/2014/main" id="{5A765AFF-39B7-364C-B22F-13AE75711DA7}"/>
              </a:ext>
            </a:extLst>
          </p:cNvPr>
          <p:cNvSpPr txBox="1">
            <a:spLocks/>
          </p:cNvSpPr>
          <p:nvPr/>
        </p:nvSpPr>
        <p:spPr>
          <a:xfrm>
            <a:off x="2027853" y="1176372"/>
            <a:ext cx="5351487" cy="467246"/>
          </a:xfrm>
          <a:prstGeom prst="rect">
            <a:avLst/>
          </a:prstGeom>
        </p:spPr>
        <p:txBody>
          <a:bodyPr vert="horz" wrap="square" lIns="0" tIns="5527" rIns="0" bIns="0" rtlCol="0">
            <a:sp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816">
              <a:lnSpc>
                <a:spcPts val="1812"/>
              </a:lnSpc>
              <a:spcBef>
                <a:spcPts val="43"/>
              </a:spcBef>
            </a:pPr>
            <a:r>
              <a:rPr lang="ru-RU" sz="1620" b="1" spc="-4">
                <a:solidFill>
                  <a:srgbClr val="333333"/>
                </a:solidFill>
                <a:latin typeface="Intro Regular"/>
                <a:cs typeface="Intro Regular"/>
              </a:rPr>
              <a:t/>
            </a:r>
            <a:br>
              <a:rPr lang="ru-RU" sz="1620" b="1" spc="-4">
                <a:solidFill>
                  <a:srgbClr val="333333"/>
                </a:solidFill>
                <a:latin typeface="Intro Regular"/>
                <a:cs typeface="Intro Regular"/>
              </a:rPr>
            </a:br>
            <a:endParaRPr lang="ru-RU" sz="1620" b="1" spc="-4" dirty="0">
              <a:solidFill>
                <a:srgbClr val="333333"/>
              </a:solidFill>
              <a:latin typeface="Intro Regular"/>
              <a:cs typeface="Intro Regular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848841"/>
            <a:ext cx="9144000" cy="722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0" rIns="68579" bIns="0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КУКМОРСКИЙ МУНИЦИПАЛЬНЫЙ РАЙОН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1"/>
            <a:ext cx="8964488" cy="959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0" rIns="68579" bIns="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молока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808674" y="5791725"/>
            <a:ext cx="309929" cy="2028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34289" rIns="0" bIns="34289" rtlCol="0" anchor="ctr"/>
          <a:lstStyle/>
          <a:p>
            <a:pPr algn="ctr"/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4436" y="959758"/>
            <a:ext cx="2878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52A78"/>
                </a:solidFill>
              </a:rPr>
              <a:t>120тыс.тн</a:t>
            </a:r>
          </a:p>
        </p:txBody>
      </p:sp>
    </p:spTree>
    <p:extLst>
      <p:ext uri="{BB962C8B-B14F-4D97-AF65-F5344CB8AC3E}">
        <p14:creationId xmlns:p14="http://schemas.microsoft.com/office/powerpoint/2010/main" val="16503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21088"/>
            <a:ext cx="3082325" cy="2296285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953615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является одной из ведущих отраслей экономики района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83124" y="4318838"/>
            <a:ext cx="3366791" cy="2198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19288"/>
          <a:stretch/>
        </p:blipFill>
        <p:spPr>
          <a:xfrm>
            <a:off x="5652120" y="1888393"/>
            <a:ext cx="3077515" cy="20616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-399" r="-398" b="399"/>
          <a:stretch/>
        </p:blipFill>
        <p:spPr>
          <a:xfrm>
            <a:off x="283123" y="1876945"/>
            <a:ext cx="3205191" cy="208185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339752" y="2780928"/>
            <a:ext cx="4248472" cy="2955232"/>
          </a:xfrm>
          <a:prstGeom prst="ellipse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виды деятельности промышленного комплекса: производство литой посуды, производства валяльной и войлочной обуви, легкая промышленность, производство строительных материалов, производство пищевых напитков и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31004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078509"/>
              </p:ext>
            </p:extLst>
          </p:nvPr>
        </p:nvGraphicFramePr>
        <p:xfrm>
          <a:off x="214282" y="142852"/>
          <a:ext cx="4357718" cy="400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052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ОАО «Кукморский завод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Металлопосуды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</a:p>
                    <a:p>
                      <a:pPr algn="just"/>
                      <a:endParaRPr lang="ru-RU" sz="1550" b="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ru-RU" sz="155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ОАО «КЗМП» на сегодняшний день является одним из основных производителей, специализирующееся на производстве литой толстостенной алюминиевой посуды в России.</a:t>
                      </a:r>
                    </a:p>
                    <a:p>
                      <a:pPr algn="just"/>
                      <a:endParaRPr lang="ru-RU" sz="1550" b="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ru-RU" sz="155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Изделия с маркой KUKMARA® известны и пользуются постоянным спросом как в России, так и в странах СНГ, в Германии, Канаде, США., Израиле, Чехии, Венгрии и т.д.</a:t>
                      </a:r>
                    </a:p>
                    <a:p>
                      <a:pPr algn="ctr"/>
                      <a:endParaRPr lang="ru-RU" sz="1600" b="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8" name="Picture 4" descr="C:\Users\Nailya.Galiakbarova\Desktop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290"/>
            <a:ext cx="3786214" cy="63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8889" b="1"/>
          <a:stretch/>
        </p:blipFill>
        <p:spPr>
          <a:xfrm>
            <a:off x="4932040" y="1124744"/>
            <a:ext cx="3960438" cy="2664296"/>
          </a:xfrm>
          <a:prstGeom prst="rect">
            <a:avLst/>
          </a:prstGeom>
        </p:spPr>
      </p:pic>
      <p:pic>
        <p:nvPicPr>
          <p:cNvPr id="12" name="Рисунок 11" descr="DSC_423522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8"/>
          <a:stretch>
            <a:fillRect/>
          </a:stretch>
        </p:blipFill>
        <p:spPr bwMode="auto">
          <a:xfrm>
            <a:off x="251521" y="4214818"/>
            <a:ext cx="4320480" cy="245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традиция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072066" y="4214818"/>
            <a:ext cx="3604390" cy="2450016"/>
          </a:xfrm>
          <a:prstGeom prst="rect">
            <a:avLst/>
          </a:prstGeom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4578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G:\Фото для презентации\КВВК\КВВК.bmp"/>
          <p:cNvPicPr>
            <a:picLocks noChangeAspect="1" noChangeArrowheads="1"/>
          </p:cNvPicPr>
          <p:nvPr/>
        </p:nvPicPr>
        <p:blipFill>
          <a:blip r:embed="rId2" cstate="print"/>
          <a:srcRect l="30078" t="8252" r="33008" b="71973"/>
          <a:stretch>
            <a:fillRect/>
          </a:stretch>
        </p:blipFill>
        <p:spPr bwMode="auto">
          <a:xfrm>
            <a:off x="4714876" y="214291"/>
            <a:ext cx="4214842" cy="114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F:\бизнес бук\валенки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0"/>
            <a:ext cx="414340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070159"/>
              </p:ext>
            </p:extLst>
          </p:nvPr>
        </p:nvGraphicFramePr>
        <p:xfrm>
          <a:off x="4643438" y="1357298"/>
          <a:ext cx="428624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002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ОАО «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валяльно-войлочный комбинат» </a:t>
                      </a:r>
                    </a:p>
                    <a:p>
                      <a:pPr algn="just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Старейшина градообразующих предприятий района, Кукморский валяльно-войлочный комбинат, заложен еще в 1870 году фабрикантами братьями Комаровыми. </a:t>
                      </a:r>
                    </a:p>
                    <a:p>
                      <a:pPr algn="just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сегменте производства валяной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обуви Республики Татарстан доля предприятия составляет 70 %</a:t>
                      </a:r>
                      <a:endParaRPr lang="ru-RU" sz="14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4" descr="G:\Фото для презентации\КВВК\IMG_7091.JPG"/>
          <p:cNvPicPr>
            <a:picLocks noChangeAspect="1" noChangeArrowheads="1"/>
          </p:cNvPicPr>
          <p:nvPr/>
        </p:nvPicPr>
        <p:blipFill rotWithShape="1">
          <a:blip r:embed="rId4">
            <a:lum bright="-10000" contrast="10000"/>
          </a:blip>
          <a:srcRect l="5080" r="6332"/>
          <a:stretch/>
        </p:blipFill>
        <p:spPr bwMode="auto">
          <a:xfrm>
            <a:off x="285721" y="3789040"/>
            <a:ext cx="4143404" cy="25202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3" descr="\\10.104.52.82\d\презентация сессии\ВВК\Image00010.jpg"/>
          <p:cNvPicPr>
            <a:picLocks noChangeAspect="1" noChangeArrowheads="1"/>
          </p:cNvPicPr>
          <p:nvPr/>
        </p:nvPicPr>
        <p:blipFill rotWithShape="1">
          <a:blip r:embed="rId5">
            <a:lum contrast="10000"/>
          </a:blip>
          <a:srcRect l="8725" r="2476" b="626"/>
          <a:stretch/>
        </p:blipFill>
        <p:spPr bwMode="auto">
          <a:xfrm>
            <a:off x="4714876" y="3789040"/>
            <a:ext cx="4177604" cy="2520280"/>
          </a:xfrm>
          <a:prstGeom prst="rect">
            <a:avLst/>
          </a:prstGeom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5006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kidbum.ru/wp-content/uploads/2015/01/hij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4" y="191137"/>
            <a:ext cx="3026458" cy="17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76" y="0"/>
            <a:ext cx="4719398" cy="181588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376682"/>
              </p:ext>
            </p:extLst>
          </p:nvPr>
        </p:nvGraphicFramePr>
        <p:xfrm>
          <a:off x="285720" y="2000240"/>
          <a:ext cx="4265206" cy="74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68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ОАО «</a:t>
                      </a:r>
                      <a:r>
                        <a:rPr lang="ru-RU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Кукморская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швейная фабрика»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Единственный производитель верхней спортивной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и детской одежды в Республике Татарстан.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08" y="2708920"/>
            <a:ext cx="3172692" cy="3862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0" y="2747090"/>
            <a:ext cx="3282508" cy="3824160"/>
          </a:xfrm>
          <a:prstGeom prst="rect">
            <a:avLst/>
          </a:prstGeom>
        </p:spPr>
      </p:pic>
      <p:pic>
        <p:nvPicPr>
          <p:cNvPr id="11" name="Picture 2" descr="http://tatarnews.ru/images/uploads/img1440749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08" y="260648"/>
            <a:ext cx="3172692" cy="21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9220" y="0"/>
            <a:ext cx="2457276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9142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«Мастер и Камень индустрия»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7518" y="1384222"/>
            <a:ext cx="4143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ООО «Мастер и Камень индустрия» является производственно-логистическим центром по работе с натуральным камнем в России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участвует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инфраструктурных проектах Казани, Москвы, Сочи и других городов России.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" y="1038797"/>
            <a:ext cx="3713671" cy="2376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940286"/>
            <a:ext cx="3905224" cy="237675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4" y="3943516"/>
            <a:ext cx="3713671" cy="23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43118" y="1000108"/>
            <a:ext cx="6900882" cy="3357586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Татарстан —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лидер по показателю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«минимальный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инвестиционный риск»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Z:\public\бизнес бук\Новая папка\36752156.jpg"/>
          <p:cNvPicPr>
            <a:picLocks noChangeAspect="1" noChangeArrowheads="1"/>
          </p:cNvPicPr>
          <p:nvPr/>
        </p:nvPicPr>
        <p:blipFill>
          <a:blip r:embed="rId2" cstate="print"/>
          <a:srcRect t="11539"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1"/>
            <a:ext cx="86439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600" b="1" dirty="0" smtClean="0">
                <a:ln w="3155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Татарстан — лидер по показателю «минимальный инвестиционный риск»</a:t>
            </a:r>
            <a:endParaRPr lang="ru-RU" sz="2600" b="1" dirty="0">
              <a:ln w="31550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1425580"/>
            <a:ext cx="2395736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282" y="142853"/>
            <a:ext cx="6475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парк «Кукмор»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E:\Кукмор\22. копия эскиза архитектурного решения и фотоматериалы\vid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9406" y="142853"/>
            <a:ext cx="2571768" cy="312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14282" y="642918"/>
            <a:ext cx="6072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Промышленный парк «Кукмор» размещен на территории г.Кукмор.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Общая площадь -36га.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 промышленному парку подведена железнодорожная ветка.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Расстояние до ближайшего таможенного поста 16км.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Промышленный парк «Кукмор» – в составе Ассоциации индустриальных парков России.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3931" r="2750" b="41732"/>
          <a:stretch/>
        </p:blipFill>
        <p:spPr>
          <a:xfrm>
            <a:off x="4932040" y="3451308"/>
            <a:ext cx="4011928" cy="2831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5"/>
          <a:stretch/>
        </p:blipFill>
        <p:spPr>
          <a:xfrm>
            <a:off x="323528" y="3451308"/>
            <a:ext cx="4285710" cy="28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229600" cy="4778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Промышленный парк «Кукмор»</a:t>
            </a:r>
            <a:endParaRPr lang="ru-RU" sz="2400" dirty="0">
              <a:ln w="900" cmpd="sng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908720"/>
            <a:ext cx="3600400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1463"/>
            <a:ext cx="3672408" cy="2311513"/>
          </a:xfrm>
          <a:prstGeom prst="rect">
            <a:avLst/>
          </a:prstGeom>
        </p:spPr>
      </p:pic>
      <p:pic>
        <p:nvPicPr>
          <p:cNvPr id="7" name="Объект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3645025"/>
            <a:ext cx="3672408" cy="2808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3645024"/>
            <a:ext cx="3600400" cy="280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229600" cy="4778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900" cmpd="sng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Территория нового промышленного парка</a:t>
            </a:r>
            <a:endParaRPr lang="ru-RU" sz="2400" dirty="0">
              <a:ln w="900" cmpd="sng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764704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Общая площадь – 98,5 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Кадастровые номера земельных участков: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16:23:071002:116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16:23:071002:117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участкам подведены дорога с асфальтовым покрытием,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газ,эл.энергия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высокой стороне(низкий тариф)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4509120"/>
            <a:ext cx="5167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Якорный резидент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ООО «Кукморский молочный комбинат» по производству сыра «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Моцарелла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с ежесуточной переработкой 500 тонн молока.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Расстояние до г. Кукмор - 2 км.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35882" t="20090" r="10409" b="17414"/>
          <a:stretch/>
        </p:blipFill>
        <p:spPr>
          <a:xfrm>
            <a:off x="285720" y="908720"/>
            <a:ext cx="3566200" cy="252028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36063" t="31245" r="13348" b="16289"/>
          <a:stretch/>
        </p:blipFill>
        <p:spPr bwMode="auto">
          <a:xfrm>
            <a:off x="285720" y="3933057"/>
            <a:ext cx="3566200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19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3571876"/>
            <a:ext cx="4214842" cy="29546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ru-RU" sz="155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Самая главная проблема, с которой сталкиваются энергетики в России, это климат.</a:t>
            </a:r>
          </a:p>
          <a:p>
            <a:pPr algn="just"/>
            <a:r>
              <a:rPr lang="ru-RU" sz="155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Команда Кукморского РЭС имеет солидную деловую репутацию. За последние годы значительно выросли километры сетей, неизменным осталось одно - высочайший профессионализм и компетенция персонала. </a:t>
            </a:r>
          </a:p>
          <a:p>
            <a:pPr algn="just"/>
            <a:r>
              <a:rPr lang="ru-RU" sz="155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Впервые </a:t>
            </a:r>
            <a:r>
              <a:rPr lang="ru-RU" sz="15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России </a:t>
            </a:r>
            <a:r>
              <a:rPr lang="ru-RU" sz="155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применены инновационные оборудования, </a:t>
            </a:r>
            <a:r>
              <a:rPr lang="ru-RU" sz="15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кабели типа  </a:t>
            </a:r>
            <a:r>
              <a:rPr lang="en-US" sz="15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EXCEL</a:t>
            </a:r>
            <a:r>
              <a:rPr lang="ru-RU" sz="15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на ВЛ-10кВ  в </a:t>
            </a:r>
            <a:r>
              <a:rPr lang="ru-RU" sz="155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Кукморском</a:t>
            </a:r>
            <a:r>
              <a:rPr lang="ru-RU" sz="15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5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районе.</a:t>
            </a:r>
          </a:p>
        </p:txBody>
      </p:sp>
      <p:pic>
        <p:nvPicPr>
          <p:cNvPr id="7" name="Рисунок 6" descr="&amp;Scy;&amp;ocy;&amp;tcy;&amp;rcy;&amp;ucy;&amp;dcy;&amp;ncy;&amp;icy;&amp;kcy;&amp;icy; &amp;fcy;&amp;icy;&amp;lcy;&amp;icy;&amp;acy;&amp;lcy;&amp;acy; &amp;Tcy;&amp;yucy;&amp;mcy;&amp;iecy;&amp;ncy;&amp;softcy;&amp;ecy;&amp;ncy;&amp;iecy;&amp;rcy;&amp;gcy;&amp;ocy; - &amp;Ncy;&amp;iecy;&amp;fcy;&amp;tcy;&amp;iecy;&amp;yucy;&amp;gcy;&amp;acy;&amp;ncy;&amp;scy;&amp;kcy;&amp;icy;&amp;iecy; &amp;ecy;&amp;lcy;&amp;iecy;&amp;kcy;&amp;tcy;&amp;rcy;&amp;icy;&amp;chcy;&amp;iecy;&amp;scy;&amp;kcy;&amp;icy;&amp;iecy; &amp;scy;&amp;iecy;&amp;tcy;&amp;icy; &amp;ucy;&amp;scy;&amp;pcy;&amp;iecy;&amp;shcy;&amp;ncy;&amp;ocy; &amp;scy;&amp;pcy;&amp;rcy;&amp;acy;&amp;vcy;&amp;icy;&amp;lcy;&amp;icy;&amp;scy;&amp;softcy; &amp;scy; &amp;ucy;&amp;scy;&amp;lcy;&amp;ocy;&amp;vcy;&amp;ncy;&amp;ocy;&amp;jcy; &amp;acy;&amp;vcy;&amp;acy;&amp;rcy;&amp;icy;&amp;iecy;&amp;jcy; &amp;ncy;&amp;acy; &amp;Lcy;&amp;Ecy;&amp;Pcy; 110 &amp;kcy;&amp;V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214842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www.yablonovskiy.ru/wp-content/uploads/2011/09/elektropodstanc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357718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6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85723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Подземные сокровища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 descr="E:\фото для инвестиций\известняк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0438"/>
            <a:ext cx="435771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E:\фото для инвестиций\добыча глины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286280" cy="272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Z:\public\бизнес бук\фото для паспорта\карьер\IMG_6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28628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571479"/>
            <a:ext cx="4357718" cy="278608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Район обладает значительными запасами строительного сырья. На дневную поверхность выходят отложения верхнепермского комплекса и четвертичной системы, с которыми в основном связаны проявления твердых полезных ископаемых и подземных вод.</a:t>
            </a:r>
          </a:p>
          <a:p>
            <a:pPr marL="0" indent="0" algn="just">
              <a:buNone/>
            </a:pP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Современная минерально-сырьевая база твердых полезных  ископаемых состоит из месторождений и проявлений кирпичных и </a:t>
            </a:r>
            <a:r>
              <a:rPr lang="ru-RU" sz="17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бентонитоподобных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глин, песчаника и карбонатных пород (известняков).</a:t>
            </a:r>
          </a:p>
          <a:p>
            <a:pPr marL="0" indent="0" algn="just">
              <a:buNone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Умеем работать, умеем отдыхать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4286280" cy="22145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Комфортные условия жизни, возможности для отдыха — важная составляющая социального микроклимата. Мы заботимся о детях, молодёжи, строим спортивные объекты, облагораживаем парки.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view_2240787_1997796.jpg"/>
          <p:cNvPicPr>
            <a:picLocks noChangeAspect="1"/>
          </p:cNvPicPr>
          <p:nvPr/>
        </p:nvPicPr>
        <p:blipFill>
          <a:blip r:embed="rId2" cstate="print"/>
          <a:srcRect b="24324"/>
          <a:stretch>
            <a:fillRect/>
          </a:stretch>
        </p:blipFill>
        <p:spPr>
          <a:xfrm>
            <a:off x="4572000" y="642918"/>
            <a:ext cx="435769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Z:\public\ФОТОГРАФИИ\парк дет площад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4321397" cy="2952327"/>
          </a:xfrm>
          <a:prstGeom prst="rect">
            <a:avLst/>
          </a:prstGeom>
          <a:noFill/>
        </p:spPr>
      </p:pic>
      <p:pic>
        <p:nvPicPr>
          <p:cNvPr id="7" name="Рисунок 10" descr="Y:\2015\Для презентации района\IMG_17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573016"/>
            <a:ext cx="4104456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3286116" y="3000372"/>
            <a:ext cx="2571768" cy="18573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Население 50 227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чел. </a:t>
            </a:r>
            <a:endParaRPr lang="ru-RU" sz="20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86578" y="5286388"/>
            <a:ext cx="1857388" cy="1071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55%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Трудоспособное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27 574 чел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5286388"/>
            <a:ext cx="2071670" cy="135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3%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Люди с ограниченными возможностями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1732 чел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2000240"/>
            <a:ext cx="1785950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31,1%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Пенсионеры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15652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чел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200" name="Picture 8" descr="Z:\public\бизнес бук\фото для паспорта\демография\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714620"/>
            <a:ext cx="2041118" cy="214314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071538" y="785794"/>
            <a:ext cx="1857388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12%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Школьники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6261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чел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57950" y="857232"/>
            <a:ext cx="1785950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3,7%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Студенты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1890 чел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9" name="Picture 7" descr="Z:\public\бизнес бук\фото для паспорта\демография\Group-of-graduate-students-holding-their-diploma-after-gradu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2143140" cy="215899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Z:\public\бизнес бук\фото для паспорта\демография\1_sentyabrya_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000108"/>
            <a:ext cx="2071702" cy="207170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1" name="Picture 9" descr="Z:\public\бизнес бук\фото для паспорта\демография\8ead1f058587d8e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572008"/>
            <a:ext cx="2117223" cy="207170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Z:\public\бизнес бук\фото для паспорта\демография\rosneftra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572008"/>
            <a:ext cx="2071702" cy="207170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28596" y="0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 населения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072330" y="2000240"/>
            <a:ext cx="2071670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10,1%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дети дошкольного возраста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5072 чел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8" name="Picture 6" descr="Z:\public\бизнес бук\фото для паспорта\демография\original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714620"/>
            <a:ext cx="2143140" cy="214314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Человеческий капитал- важнейший из ресурсов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4286312" cy="27860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Главный двигатель развития - люди. Район не испытывает недостатка в квалифицированных кадрах, благодаря условиям труда, жизни.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В 2017 году открыт Ресурсный центр для подготовки кадров в г. Кукмор. Мы уверены, что решим любые кадровые сложности наших инвесторов. 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18" y="3429001"/>
            <a:ext cx="4085765" cy="2894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799" y="559795"/>
            <a:ext cx="4771342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209143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36536263"/>
              </p:ext>
            </p:extLst>
          </p:nvPr>
        </p:nvGraphicFramePr>
        <p:xfrm>
          <a:off x="0" y="571480"/>
          <a:ext cx="9144000" cy="628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49" name="Picture 1" descr="Z:\public\бизнес бук\Разные\строит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71480"/>
            <a:ext cx="730011" cy="100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720" y="0"/>
            <a:ext cx="885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Трудовые ресурсы</a:t>
            </a:r>
          </a:p>
        </p:txBody>
      </p:sp>
      <p:pic>
        <p:nvPicPr>
          <p:cNvPr id="27651" name="Picture 3" descr="Z:\public\бизнес бук\Разные\продовщица.jpg"/>
          <p:cNvPicPr>
            <a:picLocks noChangeAspect="1" noChangeArrowheads="1"/>
          </p:cNvPicPr>
          <p:nvPr/>
        </p:nvPicPr>
        <p:blipFill>
          <a:blip r:embed="rId4" cstate="print"/>
          <a:srcRect l="32968" r="28570" b="1097"/>
          <a:stretch>
            <a:fillRect/>
          </a:stretch>
        </p:blipFill>
        <p:spPr bwMode="auto">
          <a:xfrm>
            <a:off x="7072329" y="2285991"/>
            <a:ext cx="436798" cy="936000"/>
          </a:xfrm>
          <a:prstGeom prst="rect">
            <a:avLst/>
          </a:prstGeom>
          <a:noFill/>
        </p:spPr>
      </p:pic>
      <p:pic>
        <p:nvPicPr>
          <p:cNvPr id="27652" name="Picture 4" descr="Z:\public\бизнес бук\Разные\проводник.jpg"/>
          <p:cNvPicPr>
            <a:picLocks noChangeAspect="1" noChangeArrowheads="1"/>
          </p:cNvPicPr>
          <p:nvPr/>
        </p:nvPicPr>
        <p:blipFill>
          <a:blip r:embed="rId5" cstate="print"/>
          <a:srcRect l="27574" t="1500" r="6249"/>
          <a:stretch>
            <a:fillRect/>
          </a:stretch>
        </p:blipFill>
        <p:spPr bwMode="auto">
          <a:xfrm>
            <a:off x="1571603" y="4071942"/>
            <a:ext cx="396000" cy="1083494"/>
          </a:xfrm>
          <a:prstGeom prst="rect">
            <a:avLst/>
          </a:prstGeom>
          <a:noFill/>
        </p:spPr>
      </p:pic>
      <p:pic>
        <p:nvPicPr>
          <p:cNvPr id="27653" name="Picture 5" descr="Z:\public\бизнес бук\Разные\учитель.png"/>
          <p:cNvPicPr>
            <a:picLocks noChangeAspect="1" noChangeArrowheads="1"/>
          </p:cNvPicPr>
          <p:nvPr/>
        </p:nvPicPr>
        <p:blipFill>
          <a:blip r:embed="rId6" cstate="print"/>
          <a:srcRect l="3798" t="12500" r="67711"/>
          <a:stretch>
            <a:fillRect/>
          </a:stretch>
        </p:blipFill>
        <p:spPr bwMode="auto">
          <a:xfrm>
            <a:off x="7143768" y="4500570"/>
            <a:ext cx="448392" cy="904860"/>
          </a:xfrm>
          <a:prstGeom prst="rect">
            <a:avLst/>
          </a:prstGeom>
          <a:noFill/>
        </p:spPr>
      </p:pic>
      <p:pic>
        <p:nvPicPr>
          <p:cNvPr id="27654" name="Picture 6" descr="Z:\public\бизнес бук\Разные\врач.jpg"/>
          <p:cNvPicPr>
            <a:picLocks noChangeAspect="1" noChangeArrowheads="1"/>
          </p:cNvPicPr>
          <p:nvPr/>
        </p:nvPicPr>
        <p:blipFill>
          <a:blip r:embed="rId7" cstate="print"/>
          <a:srcRect l="28906" r="35156"/>
          <a:stretch>
            <a:fillRect/>
          </a:stretch>
        </p:blipFill>
        <p:spPr bwMode="auto">
          <a:xfrm>
            <a:off x="6715140" y="1643049"/>
            <a:ext cx="431252" cy="900000"/>
          </a:xfrm>
          <a:prstGeom prst="rect">
            <a:avLst/>
          </a:prstGeom>
          <a:noFill/>
        </p:spPr>
      </p:pic>
      <p:pic>
        <p:nvPicPr>
          <p:cNvPr id="27655" name="Picture 7" descr="Z:\public\бизнес бук\Разные\парикмахе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5429263"/>
            <a:ext cx="374401" cy="900000"/>
          </a:xfrm>
          <a:prstGeom prst="rect">
            <a:avLst/>
          </a:prstGeom>
          <a:noFill/>
        </p:spPr>
      </p:pic>
      <p:pic>
        <p:nvPicPr>
          <p:cNvPr id="27656" name="Picture 8" descr="Z:\public\бизнес бук\Разные\прочие 1.jpg"/>
          <p:cNvPicPr>
            <a:picLocks noChangeAspect="1" noChangeArrowheads="1"/>
          </p:cNvPicPr>
          <p:nvPr/>
        </p:nvPicPr>
        <p:blipFill>
          <a:blip r:embed="rId9" cstate="print"/>
          <a:srcRect t="-2084" r="77344"/>
          <a:stretch>
            <a:fillRect/>
          </a:stretch>
        </p:blipFill>
        <p:spPr bwMode="auto">
          <a:xfrm>
            <a:off x="1500166" y="2143116"/>
            <a:ext cx="414334" cy="1400180"/>
          </a:xfrm>
          <a:prstGeom prst="rect">
            <a:avLst/>
          </a:prstGeom>
          <a:noFill/>
        </p:spPr>
      </p:pic>
      <p:pic>
        <p:nvPicPr>
          <p:cNvPr id="27657" name="Picture 9" descr="Z:\public\бизнес бук\Разные\промыш работник.jpg"/>
          <p:cNvPicPr>
            <a:picLocks noChangeAspect="1" noChangeArrowheads="1"/>
          </p:cNvPicPr>
          <p:nvPr/>
        </p:nvPicPr>
        <p:blipFill>
          <a:blip r:embed="rId10" cstate="print"/>
          <a:srcRect l="30898" r="28652"/>
          <a:stretch>
            <a:fillRect/>
          </a:stretch>
        </p:blipFill>
        <p:spPr bwMode="auto">
          <a:xfrm>
            <a:off x="5643570" y="571480"/>
            <a:ext cx="385275" cy="952478"/>
          </a:xfrm>
          <a:prstGeom prst="rect">
            <a:avLst/>
          </a:prstGeom>
          <a:noFill/>
        </p:spPr>
      </p:pic>
      <p:pic>
        <p:nvPicPr>
          <p:cNvPr id="27658" name="Picture 10" descr="Z:\public\бизнес бук\Разные\работник культуры.JPG"/>
          <p:cNvPicPr>
            <a:picLocks noChangeAspect="1" noChangeArrowheads="1"/>
          </p:cNvPicPr>
          <p:nvPr/>
        </p:nvPicPr>
        <p:blipFill>
          <a:blip r:embed="rId11" cstate="print"/>
          <a:srcRect l="17142" r="31429"/>
          <a:stretch>
            <a:fillRect/>
          </a:stretch>
        </p:blipFill>
        <p:spPr bwMode="auto">
          <a:xfrm>
            <a:off x="7286644" y="3214686"/>
            <a:ext cx="388805" cy="1008000"/>
          </a:xfrm>
          <a:prstGeom prst="rect">
            <a:avLst/>
          </a:prstGeom>
          <a:noFill/>
        </p:spPr>
      </p:pic>
      <p:pic>
        <p:nvPicPr>
          <p:cNvPr id="27660" name="Picture 12" descr="C:\Users\Nailya.Galiakbarova\Desktop\800px_COLOURBOX8176110.jpg"/>
          <p:cNvPicPr>
            <a:picLocks noChangeAspect="1" noChangeArrowheads="1"/>
          </p:cNvPicPr>
          <p:nvPr/>
        </p:nvPicPr>
        <p:blipFill>
          <a:blip r:embed="rId12" cstate="print"/>
          <a:srcRect l="7036" t="9687" r="9193" b="23750"/>
          <a:stretch>
            <a:fillRect/>
          </a:stretch>
        </p:blipFill>
        <p:spPr bwMode="auto">
          <a:xfrm>
            <a:off x="1714480" y="5596428"/>
            <a:ext cx="935758" cy="1116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643042" y="1214422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2 %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0" y="142852"/>
            <a:ext cx="2285984" cy="1142984"/>
          </a:xfrm>
          <a:prstGeom prst="wedgeRoundRectCallout">
            <a:avLst>
              <a:gd name="adj1" fmla="val 17972"/>
              <a:gd name="adj2" fmla="val 4978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Средняя зарплата по району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37 500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руб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Z:\public\бизнес бук\Разные\АПК.jpg"/>
          <p:cNvPicPr>
            <a:picLocks noChangeAspect="1" noChangeArrowheads="1"/>
          </p:cNvPicPr>
          <p:nvPr/>
        </p:nvPicPr>
        <p:blipFill>
          <a:blip r:embed="rId13" cstate="print"/>
          <a:srcRect l="16217" t="4575" r="18916"/>
          <a:stretch>
            <a:fillRect/>
          </a:stretch>
        </p:blipFill>
        <p:spPr bwMode="auto">
          <a:xfrm>
            <a:off x="3643306" y="428604"/>
            <a:ext cx="345159" cy="9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28564" y="0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Кукмор- любимое место комфортной жизни </a:t>
            </a:r>
          </a:p>
        </p:txBody>
      </p:sp>
      <p:pic>
        <p:nvPicPr>
          <p:cNvPr id="7" name="Рисунок 9" descr="Y:\2015\Для презентации района\IMG_17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942" y="3717032"/>
            <a:ext cx="403151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5"/>
            <a:ext cx="3888432" cy="2588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3888432" cy="2664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6925"/>
            <a:ext cx="3816424" cy="257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фото для инвестиций\кукмор сверху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0"/>
            <a:ext cx="8143932" cy="1142984"/>
          </a:xfrm>
        </p:spPr>
        <p:txBody>
          <a:bodyPr>
            <a:noAutofit/>
          </a:bodyPr>
          <a:lstStyle/>
          <a:p>
            <a:r>
              <a:rPr lang="ru-RU" sz="2600" b="1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Кукморский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муниципальный район – динамично развивающийся район Республики Татарстан</a:t>
            </a:r>
            <a:endParaRPr lang="ru-RU" sz="26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5360" y="5013176"/>
            <a:ext cx="2774920" cy="12464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500" b="1" dirty="0" smtClean="0">
                <a:solidFill>
                  <a:srgbClr val="0070C0"/>
                </a:solidFill>
              </a:rPr>
              <a:t>Горнолыжный курорт «Кукмор»  - третий по длине трассы горнолыжный курорт Республики Татарстан.</a:t>
            </a: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568" y="2774689"/>
            <a:ext cx="3224276" cy="1708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 smtClean="0">
                <a:solidFill>
                  <a:srgbClr val="0070C0"/>
                </a:solidFill>
              </a:rPr>
              <a:t>Туристический маршрут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«Золотые руки мастеров»</a:t>
            </a:r>
          </a:p>
          <a:p>
            <a:endParaRPr lang="ru-RU" sz="15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 smtClean="0">
                <a:solidFill>
                  <a:srgbClr val="0070C0"/>
                </a:solidFill>
              </a:rPr>
              <a:t>Кукмор – исторически сложившийся город ремесленников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500" b="1" dirty="0">
              <a:solidFill>
                <a:srgbClr val="0070C0"/>
              </a:solidFill>
            </a:endParaRPr>
          </a:p>
        </p:txBody>
      </p:sp>
      <p:pic>
        <p:nvPicPr>
          <p:cNvPr id="15" name="Picture 2" descr="C:\Users\Chulpan.Hanafina\Desktop\фото для отбора 2017\юб, 150 лет\IMG_1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8328" y="4037945"/>
            <a:ext cx="2578226" cy="155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516216" y="5758587"/>
            <a:ext cx="239865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</a:rPr>
              <a:t>1 из 3-х действующих в Республике Татарстан башен Шухова- памятник культурного наследия</a:t>
            </a:r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360" y="816330"/>
            <a:ext cx="3102692" cy="1708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b="1" dirty="0" smtClean="0">
                <a:solidFill>
                  <a:srgbClr val="0070C0"/>
                </a:solidFill>
              </a:rPr>
              <a:t>Ежегодно проводятся национальные праздники «Сабантуй», «</a:t>
            </a:r>
            <a:r>
              <a:rPr lang="ru-RU" sz="1500" b="1" dirty="0" err="1" smtClean="0">
                <a:solidFill>
                  <a:srgbClr val="0070C0"/>
                </a:solidFill>
              </a:rPr>
              <a:t>Питрау</a:t>
            </a:r>
            <a:r>
              <a:rPr lang="ru-RU" sz="1500" b="1" dirty="0" smtClean="0">
                <a:solidFill>
                  <a:srgbClr val="0070C0"/>
                </a:solidFill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</a:rPr>
              <a:t>Чакара</a:t>
            </a:r>
            <a:r>
              <a:rPr lang="ru-RU" sz="1500" b="1" dirty="0" smtClean="0">
                <a:solidFill>
                  <a:srgbClr val="0070C0"/>
                </a:solidFill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</a:rPr>
              <a:t>Пеледыш</a:t>
            </a:r>
            <a:r>
              <a:rPr lang="ru-RU" sz="1500" b="1" dirty="0" smtClean="0">
                <a:solidFill>
                  <a:srgbClr val="0070C0"/>
                </a:solidFill>
              </a:rPr>
              <a:t>  </a:t>
            </a:r>
            <a:r>
              <a:rPr lang="ru-RU" sz="1500" b="1" dirty="0" err="1" smtClean="0">
                <a:solidFill>
                  <a:srgbClr val="0070C0"/>
                </a:solidFill>
              </a:rPr>
              <a:t>пайрам</a:t>
            </a:r>
            <a:r>
              <a:rPr lang="ru-RU" sz="1500" b="1" dirty="0" smtClean="0">
                <a:solidFill>
                  <a:srgbClr val="0070C0"/>
                </a:solidFill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</a:rPr>
              <a:t>Семык</a:t>
            </a:r>
            <a:r>
              <a:rPr lang="ru-RU" sz="1500" b="1" dirty="0" smtClean="0">
                <a:solidFill>
                  <a:srgbClr val="0070C0"/>
                </a:solidFill>
              </a:rPr>
              <a:t>», «</a:t>
            </a:r>
            <a:r>
              <a:rPr lang="ru-RU" sz="1500" b="1" dirty="0" err="1" smtClean="0">
                <a:solidFill>
                  <a:srgbClr val="0070C0"/>
                </a:solidFill>
              </a:rPr>
              <a:t>Гырон</a:t>
            </a:r>
            <a:r>
              <a:rPr lang="ru-RU" sz="1500" b="1" dirty="0" smtClean="0">
                <a:solidFill>
                  <a:srgbClr val="0070C0"/>
                </a:solidFill>
              </a:rPr>
              <a:t> </a:t>
            </a:r>
            <a:r>
              <a:rPr lang="ru-RU" sz="1500" b="1" dirty="0" err="1" smtClean="0">
                <a:solidFill>
                  <a:srgbClr val="0070C0"/>
                </a:solidFill>
              </a:rPr>
              <a:t>быдтон</a:t>
            </a:r>
            <a:r>
              <a:rPr lang="ru-RU" sz="1500" b="1" dirty="0" smtClean="0">
                <a:solidFill>
                  <a:srgbClr val="0070C0"/>
                </a:solidFill>
              </a:rPr>
              <a:t>», фестиваль </a:t>
            </a:r>
            <a:r>
              <a:rPr lang="ru-RU" sz="1500" b="1" dirty="0">
                <a:solidFill>
                  <a:srgbClr val="0070C0"/>
                </a:solidFill>
              </a:rPr>
              <a:t>валенок</a:t>
            </a:r>
          </a:p>
          <a:p>
            <a:endParaRPr lang="ru-RU" sz="15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78844" y="112004"/>
            <a:ext cx="271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Туризм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7577" b="10840"/>
          <a:stretch/>
        </p:blipFill>
        <p:spPr>
          <a:xfrm>
            <a:off x="3491880" y="642918"/>
            <a:ext cx="2499620" cy="187667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68988" y="635223"/>
            <a:ext cx="2817146" cy="188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286512" y="2852936"/>
            <a:ext cx="278075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Маршрут этнографического туризма с ознакомлением культурой, бытом марийского народа</a:t>
            </a:r>
          </a:p>
        </p:txBody>
      </p:sp>
      <p:pic>
        <p:nvPicPr>
          <p:cNvPr id="17" name="Picture 10" descr="C:\Users\User2326\Desktop\Гранты, программы\доклады\ядыгерь сдк\d686166d-6955-494c-8743-5e4cefae8243.jpg"/>
          <p:cNvPicPr>
            <a:picLocks noChangeAspect="1" noChangeArrowheads="1"/>
          </p:cNvPicPr>
          <p:nvPr/>
        </p:nvPicPr>
        <p:blipFill rotWithShape="1">
          <a:blip r:embed="rId5" cstate="print"/>
          <a:srcRect l="9913" r="4501" b="28346"/>
          <a:stretch/>
        </p:blipFill>
        <p:spPr bwMode="auto">
          <a:xfrm>
            <a:off x="3491880" y="2774690"/>
            <a:ext cx="2603280" cy="1708160"/>
          </a:xfrm>
          <a:prstGeom prst="rect">
            <a:avLst/>
          </a:prstGeom>
          <a:noFill/>
        </p:spPr>
      </p:pic>
      <p:pic>
        <p:nvPicPr>
          <p:cNvPr id="20" name="Рисунок 19"/>
          <p:cNvPicPr/>
          <p:nvPr/>
        </p:nvPicPr>
        <p:blipFill rotWithShape="1">
          <a:blip r:embed="rId6"/>
          <a:srcRect l="34634" t="40764" r="51096" b="40707"/>
          <a:stretch/>
        </p:blipFill>
        <p:spPr bwMode="auto">
          <a:xfrm>
            <a:off x="3520666" y="4948962"/>
            <a:ext cx="2574493" cy="1619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28564" y="0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большой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Бэлеш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полбы в 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6601" b="5901"/>
          <a:stretch/>
        </p:blipFill>
        <p:spPr>
          <a:xfrm>
            <a:off x="394316" y="536932"/>
            <a:ext cx="4803998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36932"/>
            <a:ext cx="3590528" cy="2676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12201"/>
          <a:stretch/>
        </p:blipFill>
        <p:spPr>
          <a:xfrm>
            <a:off x="5292080" y="3501008"/>
            <a:ext cx="3590528" cy="3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88086563"/>
              </p:ext>
            </p:extLst>
          </p:nvPr>
        </p:nvGraphicFramePr>
        <p:xfrm>
          <a:off x="0" y="0"/>
          <a:ext cx="903649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65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Контакты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08" y="714356"/>
            <a:ext cx="4572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 smtClean="0">
              <a:solidFill>
                <a:srgbClr val="0070C0"/>
              </a:solidFill>
            </a:endParaRPr>
          </a:p>
          <a:p>
            <a:r>
              <a:rPr lang="ru-RU" sz="1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Димитриев</a:t>
            </a:r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Сергей Димитриевич</a:t>
            </a:r>
            <a:endParaRPr lang="ru-RU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Глава Кукморского муниципального района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422110,Республика Татарстан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г.Кукмор, улица Ленина, д.13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Телефон: (84364) 2-80-51, 2-60-51</a:t>
            </a:r>
            <a:b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Факс: (84364) 2-70-54</a:t>
            </a:r>
            <a:b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2"/>
              </a:rPr>
              <a:t>Kukmara@tatar.ru</a:t>
            </a:r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2"/>
              </a:rPr>
              <a:t> </a:t>
            </a:r>
            <a:endParaRPr lang="ru-RU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Ханафина</a:t>
            </a:r>
            <a:r>
              <a:rPr lang="ru-RU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Чулпан Габдулловна</a:t>
            </a:r>
            <a:endParaRPr lang="ru-RU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Первый заместитель руководителя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Исполнительного комитета Кукморского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муниципального района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Тел:+7(84364)2-80-54</a:t>
            </a:r>
          </a:p>
          <a:p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3"/>
              </a:rPr>
              <a:t>Chulpan.Hanafina@tatar.ru</a:t>
            </a:r>
            <a:endParaRPr lang="ru-RU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Users\Chulpan.Hanafina\AppData\Local\Microsoft\Windows\Temporary Internet Files\Content.Outlook\ATBBX30C\гла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01" y="928670"/>
            <a:ext cx="1842175" cy="2428322"/>
          </a:xfrm>
          <a:prstGeom prst="rect">
            <a:avLst/>
          </a:prstGeom>
          <a:noFill/>
        </p:spPr>
      </p:pic>
      <p:pic>
        <p:nvPicPr>
          <p:cNvPr id="8" name="Рисунок 7" descr="D:\ПРЕЗЕНТАЦИЯ к семинару\слайд 1.1\1 район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28604"/>
            <a:ext cx="321470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8" y="4143380"/>
            <a:ext cx="39290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Инвестируйте в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Кукморский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район!</a:t>
            </a: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Инвестируйте в Татарстан!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 descr="Z:\public\бизнес бук\Рушанга Фаниль\Новая папка\IMG_36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4843" y="3500438"/>
            <a:ext cx="4464843" cy="2976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ilya.Galiakbarova\Desktop\transparent-blue-earth-icon_275-4655.jpg"/>
          <p:cNvPicPr>
            <a:picLocks noChangeAspect="1" noChangeArrowheads="1"/>
          </p:cNvPicPr>
          <p:nvPr/>
        </p:nvPicPr>
        <p:blipFill>
          <a:blip r:embed="rId2" cstate="print"/>
          <a:srcRect l="20367" t="6682" r="14936" b="9798"/>
          <a:stretch>
            <a:fillRect/>
          </a:stretch>
        </p:blipFill>
        <p:spPr bwMode="auto">
          <a:xfrm>
            <a:off x="1714480" y="619104"/>
            <a:ext cx="5786478" cy="559597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215206" y="714356"/>
            <a:ext cx="19287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Координаты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Кукмора: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56°11′07″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50°53′39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496"/>
            <a:ext cx="1071570" cy="10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7215174" y="4214818"/>
            <a:ext cx="1928826" cy="1357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UTC+3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MSK+0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Москве и Кукморе один часовой пояс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Дуга 42"/>
          <p:cNvSpPr/>
          <p:nvPr/>
        </p:nvSpPr>
        <p:spPr>
          <a:xfrm>
            <a:off x="5143504" y="1857364"/>
            <a:ext cx="1571636" cy="1071570"/>
          </a:xfrm>
          <a:prstGeom prst="arc">
            <a:avLst>
              <a:gd name="adj1" fmla="val 14709557"/>
              <a:gd name="adj2" fmla="val 20556564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/>
          <p:cNvSpPr/>
          <p:nvPr/>
        </p:nvSpPr>
        <p:spPr>
          <a:xfrm>
            <a:off x="5929322" y="2143116"/>
            <a:ext cx="785818" cy="571504"/>
          </a:xfrm>
          <a:prstGeom prst="arc">
            <a:avLst>
              <a:gd name="adj1" fmla="val 11581501"/>
              <a:gd name="adj2" fmla="val 19102581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>
            <a:off x="5286380" y="2000240"/>
            <a:ext cx="1428760" cy="714380"/>
          </a:xfrm>
          <a:prstGeom prst="arc">
            <a:avLst>
              <a:gd name="adj1" fmla="val 11085951"/>
              <a:gd name="adj2" fmla="val 20650447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47"/>
          <p:cNvSpPr/>
          <p:nvPr/>
        </p:nvSpPr>
        <p:spPr>
          <a:xfrm>
            <a:off x="5072066" y="2285992"/>
            <a:ext cx="1643074" cy="714380"/>
          </a:xfrm>
          <a:prstGeom prst="arc">
            <a:avLst>
              <a:gd name="adj1" fmla="val 12111747"/>
              <a:gd name="adj2" fmla="val 21443206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Дуга 48"/>
          <p:cNvSpPr/>
          <p:nvPr/>
        </p:nvSpPr>
        <p:spPr>
          <a:xfrm>
            <a:off x="4714876" y="2428868"/>
            <a:ext cx="714380" cy="500066"/>
          </a:xfrm>
          <a:prstGeom prst="arc">
            <a:avLst>
              <a:gd name="adj1" fmla="val 12068023"/>
              <a:gd name="adj2" fmla="val 18270981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/>
          <p:cNvSpPr/>
          <p:nvPr/>
        </p:nvSpPr>
        <p:spPr>
          <a:xfrm>
            <a:off x="2928926" y="2000240"/>
            <a:ext cx="2500330" cy="1214446"/>
          </a:xfrm>
          <a:prstGeom prst="arc">
            <a:avLst>
              <a:gd name="adj1" fmla="val 11520260"/>
              <a:gd name="adj2" fmla="val 20650447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>
            <a:off x="3357554" y="2143116"/>
            <a:ext cx="2143140" cy="1428760"/>
          </a:xfrm>
          <a:prstGeom prst="arc">
            <a:avLst>
              <a:gd name="adj1" fmla="val 11212443"/>
              <a:gd name="adj2" fmla="val 19651313"/>
            </a:avLst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5643570" y="1857364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Блок-схема: узел 54"/>
          <p:cNvSpPr/>
          <p:nvPr/>
        </p:nvSpPr>
        <p:spPr>
          <a:xfrm>
            <a:off x="5929322" y="2285992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Блок-схема: узел 55"/>
          <p:cNvSpPr/>
          <p:nvPr/>
        </p:nvSpPr>
        <p:spPr>
          <a:xfrm>
            <a:off x="6643702" y="2571744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Блок-схема: узел 56"/>
          <p:cNvSpPr/>
          <p:nvPr/>
        </p:nvSpPr>
        <p:spPr>
          <a:xfrm>
            <a:off x="5286380" y="2285992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Блок-схема: узел 58"/>
          <p:cNvSpPr/>
          <p:nvPr/>
        </p:nvSpPr>
        <p:spPr>
          <a:xfrm>
            <a:off x="6572264" y="2143116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Блок-схема: узел 59"/>
          <p:cNvSpPr/>
          <p:nvPr/>
        </p:nvSpPr>
        <p:spPr>
          <a:xfrm>
            <a:off x="6500826" y="2143116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Блок-схема: узел 60"/>
          <p:cNvSpPr/>
          <p:nvPr/>
        </p:nvSpPr>
        <p:spPr>
          <a:xfrm>
            <a:off x="6572264" y="2071678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Nailya.Galiakbarova\Desktop\ПРЕЗЕНТАЦИЯ\map-marker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00108"/>
            <a:ext cx="1050614" cy="1050614"/>
          </a:xfrm>
          <a:prstGeom prst="rect">
            <a:avLst/>
          </a:prstGeom>
          <a:noFill/>
        </p:spPr>
      </p:pic>
      <p:sp>
        <p:nvSpPr>
          <p:cNvPr id="54" name="Блок-схема: узел 53"/>
          <p:cNvSpPr/>
          <p:nvPr/>
        </p:nvSpPr>
        <p:spPr>
          <a:xfrm>
            <a:off x="6643702" y="2071678"/>
            <a:ext cx="71438" cy="71438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Блок-схема: узел 61"/>
          <p:cNvSpPr/>
          <p:nvPr/>
        </p:nvSpPr>
        <p:spPr>
          <a:xfrm>
            <a:off x="5214942" y="2428868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Блок-схема: узел 62"/>
          <p:cNvSpPr/>
          <p:nvPr/>
        </p:nvSpPr>
        <p:spPr>
          <a:xfrm>
            <a:off x="5286380" y="2357430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Блок-схема: узел 63"/>
          <p:cNvSpPr/>
          <p:nvPr/>
        </p:nvSpPr>
        <p:spPr>
          <a:xfrm>
            <a:off x="5214942" y="2357430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Блок-схема: узел 64"/>
          <p:cNvSpPr/>
          <p:nvPr/>
        </p:nvSpPr>
        <p:spPr>
          <a:xfrm>
            <a:off x="3000364" y="2357430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Блок-схема: узел 65"/>
          <p:cNvSpPr/>
          <p:nvPr/>
        </p:nvSpPr>
        <p:spPr>
          <a:xfrm>
            <a:off x="3357554" y="2714620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7" name="Блок-схема: узел 66"/>
          <p:cNvSpPr/>
          <p:nvPr/>
        </p:nvSpPr>
        <p:spPr>
          <a:xfrm>
            <a:off x="4714876" y="2500306"/>
            <a:ext cx="71438" cy="71438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57752" y="1643050"/>
            <a:ext cx="12144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Санкт- Петербург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29388" y="2143116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Кукмор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15074" y="2643182"/>
            <a:ext cx="857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Астана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572132" y="2857496"/>
            <a:ext cx="928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Ереван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143504" y="2714620"/>
            <a:ext cx="785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Стамбул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72132" y="2500306"/>
            <a:ext cx="785818" cy="21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Сочи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72066" y="2357430"/>
            <a:ext cx="928694" cy="21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Москва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500562" y="257174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Париж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786182" y="2214554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Лондон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500298" y="2786058"/>
            <a:ext cx="1500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Нью-Йорк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71736" y="2428868"/>
            <a:ext cx="10715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Торонто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3995678"/>
            <a:ext cx="2500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         961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Лондон        3886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Париж          3819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Нью-Йорк    8123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Торонто       7974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Астана         1831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Ереван        2515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Минск          1668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Токио           6700 км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Пекин          4971 км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ilya.Galiakbarova\Desktop\img3.jpg"/>
          <p:cNvPicPr>
            <a:picLocks noChangeAspect="1" noChangeArrowheads="1"/>
          </p:cNvPicPr>
          <p:nvPr/>
        </p:nvPicPr>
        <p:blipFill>
          <a:blip r:embed="rId2" cstate="print"/>
          <a:srcRect t="19791"/>
          <a:stretch>
            <a:fillRect/>
          </a:stretch>
        </p:blipFill>
        <p:spPr bwMode="auto">
          <a:xfrm>
            <a:off x="0" y="785794"/>
            <a:ext cx="7429552" cy="5572164"/>
          </a:xfrm>
          <a:prstGeom prst="rect">
            <a:avLst/>
          </a:prstGeom>
          <a:noFill/>
        </p:spPr>
      </p:pic>
      <p:pic>
        <p:nvPicPr>
          <p:cNvPr id="1028" name="Picture 4" descr="C:\Users\Nailya.Galiakbarova\Desktop\Карта-Приволжского-округ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429000"/>
            <a:ext cx="2661364" cy="2410128"/>
          </a:xfrm>
          <a:prstGeom prst="wedgeEllipseCallout">
            <a:avLst>
              <a:gd name="adj1" fmla="val -59981"/>
              <a:gd name="adj2" fmla="val -36186"/>
            </a:avLst>
          </a:prstGeom>
          <a:noFill/>
          <a:ln w="57150">
            <a:solidFill>
              <a:schemeClr val="tx1"/>
            </a:solidFill>
          </a:ln>
        </p:spPr>
      </p:pic>
      <p:pic>
        <p:nvPicPr>
          <p:cNvPr id="1029" name="Picture 5" descr="C:\Users\Nailya.Galiakbarova\Desktop\кар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4214842" cy="36342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</p:pic>
      <p:cxnSp>
        <p:nvCxnSpPr>
          <p:cNvPr id="9" name="Соединительная линия уступом 8"/>
          <p:cNvCxnSpPr>
            <a:stCxn id="1028" idx="0"/>
          </p:cNvCxnSpPr>
          <p:nvPr/>
        </p:nvCxnSpPr>
        <p:spPr>
          <a:xfrm rot="5400000" flipH="1" flipV="1">
            <a:off x="3701121" y="2397087"/>
            <a:ext cx="1018896" cy="104493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6" descr="C:\Users\Nailya.Galiakbarova\Desktop\map-marker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643314"/>
            <a:ext cx="979176" cy="979176"/>
          </a:xfrm>
          <a:prstGeom prst="rect">
            <a:avLst/>
          </a:prstGeom>
          <a:noFill/>
        </p:spPr>
      </p:pic>
      <p:pic>
        <p:nvPicPr>
          <p:cNvPr id="14" name="Picture 6" descr="C:\Users\Nailya.Galiakbarova\Desktop\map-marker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2786058"/>
            <a:ext cx="928694" cy="928694"/>
          </a:xfrm>
          <a:prstGeom prst="rect">
            <a:avLst/>
          </a:prstGeom>
          <a:noFill/>
        </p:spPr>
      </p:pic>
      <p:sp>
        <p:nvSpPr>
          <p:cNvPr id="16" name="Загнутый угол 15"/>
          <p:cNvSpPr/>
          <p:nvPr/>
        </p:nvSpPr>
        <p:spPr>
          <a:xfrm>
            <a:off x="0" y="4500570"/>
            <a:ext cx="2285984" cy="1857388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Приволжский федеральный округ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расположен в центре европейской части России и состоит из 14 субъектов.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5786446" y="5143512"/>
            <a:ext cx="3357554" cy="1571636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Татарстан играет ключевую роль в транспортных связях восточной и европейской частей России, а также в коммуникации с другими странами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32" name="Picture 8" descr="C:\Users\Nailya.Galiakbarova\Desktop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5286388"/>
            <a:ext cx="1285884" cy="1304289"/>
          </a:xfrm>
          <a:prstGeom prst="rect">
            <a:avLst/>
          </a:prstGeom>
          <a:noFill/>
        </p:spPr>
      </p:pic>
      <p:sp>
        <p:nvSpPr>
          <p:cNvPr id="22" name="Овал 21"/>
          <p:cNvSpPr/>
          <p:nvPr/>
        </p:nvSpPr>
        <p:spPr>
          <a:xfrm>
            <a:off x="4572000" y="5429264"/>
            <a:ext cx="214314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нутый угол 22"/>
          <p:cNvSpPr/>
          <p:nvPr/>
        </p:nvSpPr>
        <p:spPr>
          <a:xfrm>
            <a:off x="5572132" y="0"/>
            <a:ext cx="3571868" cy="1071546"/>
          </a:xfrm>
          <a:prstGeom prst="foldedCorne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Кукморский муниципальный район - это один из наиболее развитых районов в Республике Татарстан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33" name="Picture 9" descr="C:\Users\Nailya.Galiakbarova\Desktop\teamlogo__344_27012017_125004.jpg"/>
          <p:cNvPicPr>
            <a:picLocks noChangeAspect="1" noChangeArrowheads="1"/>
          </p:cNvPicPr>
          <p:nvPr/>
        </p:nvPicPr>
        <p:blipFill>
          <a:blip r:embed="rId8" cstate="print"/>
          <a:srcRect l="6667" t="10665" r="6667" b="9335"/>
          <a:stretch>
            <a:fillRect/>
          </a:stretch>
        </p:blipFill>
        <p:spPr bwMode="auto">
          <a:xfrm>
            <a:off x="4786314" y="0"/>
            <a:ext cx="928694" cy="107157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500298" y="3000372"/>
            <a:ext cx="98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РОССИЯ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C:\Users\Nailya.Galiakbarova\Desktop\map-marker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000108"/>
            <a:ext cx="928694" cy="928694"/>
          </a:xfrm>
          <a:prstGeom prst="rect">
            <a:avLst/>
          </a:prstGeom>
          <a:noFill/>
        </p:spPr>
      </p:pic>
      <p:cxnSp>
        <p:nvCxnSpPr>
          <p:cNvPr id="28" name="Прямая со стрелкой 27"/>
          <p:cNvCxnSpPr>
            <a:stCxn id="30" idx="2"/>
          </p:cNvCxnSpPr>
          <p:nvPr/>
        </p:nvCxnSpPr>
        <p:spPr>
          <a:xfrm rot="16200000" flipH="1">
            <a:off x="3489999" y="203859"/>
            <a:ext cx="702238" cy="23190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2910" y="642918"/>
            <a:ext cx="40773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РТ насчитывается 43 муниципалитета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ilya.Galiakbarova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8429652" cy="5929330"/>
          </a:xfrm>
          <a:prstGeom prst="rect">
            <a:avLst/>
          </a:prstGeom>
          <a:noFill/>
        </p:spPr>
      </p:pic>
      <p:pic>
        <p:nvPicPr>
          <p:cNvPr id="3076" name="Picture 4" descr="C:\Users\Nailya.Galiakbarova\Desktop\ПРЕЗЕНТАЦИЯ\map-marker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357430"/>
            <a:ext cx="1000132" cy="100013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4000496" y="3071810"/>
            <a:ext cx="1571636" cy="3652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КУКМОР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Географическое положение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Nailya.Galiakbarova\Desktop\кирэк.png"/>
          <p:cNvPicPr>
            <a:picLocks noChangeAspect="1" noChangeArrowheads="1"/>
          </p:cNvPicPr>
          <p:nvPr/>
        </p:nvPicPr>
        <p:blipFill rotWithShape="1">
          <a:blip r:embed="rId4" cstate="print"/>
          <a:srcRect t="33699"/>
          <a:stretch/>
        </p:blipFill>
        <p:spPr bwMode="auto">
          <a:xfrm>
            <a:off x="6603714" y="855105"/>
            <a:ext cx="2109787" cy="1941936"/>
          </a:xfrm>
          <a:prstGeom prst="rect">
            <a:avLst/>
          </a:prstGeom>
          <a:noFill/>
        </p:spPr>
      </p:pic>
      <p:sp>
        <p:nvSpPr>
          <p:cNvPr id="18" name="Блок-схема: узел 17"/>
          <p:cNvSpPr/>
          <p:nvPr/>
        </p:nvSpPr>
        <p:spPr>
          <a:xfrm flipH="1">
            <a:off x="3857620" y="3429000"/>
            <a:ext cx="142876" cy="142876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285728"/>
            <a:ext cx="4071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Кукмор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уникальные позиции по транспортной логистике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г.Казани 157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федеральной трассы М-7 71 км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Кукморскому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району проходит железнодорожная магистраль Казань-Екатеринбург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98" y="3573016"/>
            <a:ext cx="4089126" cy="2894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40" y="356117"/>
            <a:ext cx="4359316" cy="2862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r="6524" b="17042"/>
          <a:stretch/>
        </p:blipFill>
        <p:spPr>
          <a:xfrm>
            <a:off x="4601540" y="3573016"/>
            <a:ext cx="4359315" cy="28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бизнес бук\геграфия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Природа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public\public\бизнес бук\природа фаниль\IMG_18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r="17302" b="9630"/>
          <a:stretch/>
        </p:blipFill>
        <p:spPr bwMode="auto">
          <a:xfrm>
            <a:off x="251521" y="1268760"/>
            <a:ext cx="2088231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ublic\public\бизнес бук\Рушанга Фаниль\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35873" b="21481"/>
          <a:stretch/>
        </p:blipFill>
        <p:spPr bwMode="auto">
          <a:xfrm>
            <a:off x="6804249" y="2708920"/>
            <a:ext cx="2088232" cy="35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                                  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ВЕСНА</a:t>
            </a:r>
            <a:r>
              <a:rPr lang="ru-RU" sz="21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ОСЕНЬ</a:t>
            </a:r>
            <a:endParaRPr lang="ru-RU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Средний максимум, °С  18                                                             Средний максимум, °С  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Средний минимум,  °С   6                                                              Средний минимум,   °С  2 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ЗИМА                                                                       ЛЕТО</a:t>
            </a:r>
          </a:p>
          <a:p>
            <a:pPr marL="0" indent="0"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Средний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максимум, °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 -7                                                                 Средний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максимум, °С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 24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Средний минимум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  °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-19                                                             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</a:rPr>
              <a:t>Средний минимум,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 °С    12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endParaRPr lang="ru-RU" dirty="0"/>
          </a:p>
        </p:txBody>
      </p:sp>
      <p:pic>
        <p:nvPicPr>
          <p:cNvPr id="1028" name="Picture 4" descr="C:\public\public\бизнес бук\Новая папка\вес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1" r="13591" b="13194"/>
          <a:stretch/>
        </p:blipFill>
        <p:spPr bwMode="auto">
          <a:xfrm>
            <a:off x="2483768" y="2708921"/>
            <a:ext cx="2016224" cy="35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public\бизнес бук\Разные\лето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1" y="1285860"/>
            <a:ext cx="2071702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1168</Words>
  <Application>Microsoft Office PowerPoint</Application>
  <PresentationFormat>Экран (4:3)</PresentationFormat>
  <Paragraphs>222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Intro Regular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Географическое положение</vt:lpstr>
      <vt:lpstr>Презентация PowerPoint</vt:lpstr>
      <vt:lpstr>Презентация PowerPoint</vt:lpstr>
      <vt:lpstr>Природа</vt:lpstr>
      <vt:lpstr>История</vt:lpstr>
      <vt:lpstr>Презентация PowerPoint</vt:lpstr>
      <vt:lpstr>Презентация PowerPoint</vt:lpstr>
      <vt:lpstr>Агропромышленный комплекс</vt:lpstr>
      <vt:lpstr>Презентация PowerPoint</vt:lpstr>
      <vt:lpstr>Промышленность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Подземные сокровища </vt:lpstr>
      <vt:lpstr>Умеем работать, умеем отдыхать</vt:lpstr>
      <vt:lpstr>Презентация PowerPoint</vt:lpstr>
      <vt:lpstr> Человеческий капитал- важнейший из ресурсов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Chulpan.Hanafina</dc:creator>
  <cp:lastModifiedBy>user2308</cp:lastModifiedBy>
  <cp:revision>353</cp:revision>
  <dcterms:created xsi:type="dcterms:W3CDTF">2018-02-26T10:23:11Z</dcterms:created>
  <dcterms:modified xsi:type="dcterms:W3CDTF">2022-11-29T07:10:21Z</dcterms:modified>
</cp:coreProperties>
</file>