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8" r:id="rId2"/>
    <p:sldId id="275" r:id="rId3"/>
    <p:sldId id="278" r:id="rId4"/>
    <p:sldId id="295" r:id="rId5"/>
    <p:sldId id="277" r:id="rId6"/>
    <p:sldId id="274" r:id="rId7"/>
    <p:sldId id="279" r:id="rId8"/>
    <p:sldId id="285" r:id="rId9"/>
    <p:sldId id="286" r:id="rId10"/>
    <p:sldId id="287" r:id="rId11"/>
    <p:sldId id="280" r:id="rId12"/>
    <p:sldId id="293" r:id="rId13"/>
    <p:sldId id="281" r:id="rId14"/>
    <p:sldId id="282" r:id="rId15"/>
    <p:sldId id="283" r:id="rId16"/>
    <p:sldId id="291" r:id="rId17"/>
    <p:sldId id="288" r:id="rId18"/>
    <p:sldId id="289" r:id="rId19"/>
    <p:sldId id="290" r:id="rId20"/>
    <p:sldId id="292" r:id="rId21"/>
    <p:sldId id="294" r:id="rId22"/>
    <p:sldId id="574" r:id="rId23"/>
    <p:sldId id="296" r:id="rId24"/>
    <p:sldId id="273" r:id="rId25"/>
    <p:sldId id="272" r:id="rId26"/>
    <p:sldId id="270" r:id="rId27"/>
    <p:sldId id="259" r:id="rId28"/>
  </p:sldIdLst>
  <p:sldSz cx="12192000" cy="6858000"/>
  <p:notesSz cx="6950075" cy="9167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987" autoAdjust="0"/>
    <p:restoredTop sz="98925" autoAdjust="0"/>
  </p:normalViewPr>
  <p:slideViewPr>
    <p:cSldViewPr snapToGrid="0">
      <p:cViewPr varScale="1">
        <p:scale>
          <a:sx n="63" d="100"/>
          <a:sy n="63" d="100"/>
        </p:scale>
        <p:origin x="-114" y="-3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3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200">
                <a:latin typeface="Arial" pitchFamily="34" charset="0"/>
                <a:cs typeface="Arial" pitchFamily="34" charset="0"/>
              </a:defRPr>
            </a:pPr>
            <a:r>
              <a:rPr lang="ru-RU" sz="2200" dirty="0">
                <a:latin typeface="Arial" pitchFamily="34" charset="0"/>
                <a:cs typeface="Arial" pitchFamily="34" charset="0"/>
              </a:rPr>
              <a:t>5376</a:t>
            </a:r>
            <a:r>
              <a:rPr lang="ru-RU" sz="2200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baseline="0" dirty="0" err="1">
                <a:latin typeface="Arial" pitchFamily="34" charset="0"/>
                <a:cs typeface="Arial" pitchFamily="34" charset="0"/>
              </a:rPr>
              <a:t>ц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1960330710030487"/>
          <c:y val="7.8322444252304516E-2"/>
        </c:manualLayout>
      </c:layout>
      <c:overlay val="1"/>
    </c:title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4.3867262152974804E-2"/>
          <c:y val="5.3417086946495475E-2"/>
          <c:w val="0.89319992370331092"/>
          <c:h val="0.928369241434368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F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cat>
            <c:strRef>
              <c:f>Лист1!$A$2</c:f>
              <c:strCache>
                <c:ptCount val="1"/>
                <c:pt idx="0">
                  <c:v>лл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884-46D5-B5C6-15D7D187D817}"/>
            </c:ext>
          </c:extLst>
        </c:ser>
        <c:gapWidth val="99"/>
        <c:shape val="box"/>
        <c:axId val="52735360"/>
        <c:axId val="52745344"/>
        <c:axId val="0"/>
      </c:bar3DChart>
      <c:catAx>
        <c:axId val="52735360"/>
        <c:scaling>
          <c:orientation val="minMax"/>
        </c:scaling>
        <c:delete val="1"/>
        <c:axPos val="b"/>
        <c:numFmt formatCode="General" sourceLinked="1"/>
        <c:tickLblPos val="none"/>
        <c:crossAx val="52745344"/>
        <c:crosses val="autoZero"/>
        <c:auto val="1"/>
        <c:lblAlgn val="ctr"/>
        <c:lblOffset val="100"/>
      </c:catAx>
      <c:valAx>
        <c:axId val="52745344"/>
        <c:scaling>
          <c:orientation val="minMax"/>
        </c:scaling>
        <c:delete val="1"/>
        <c:axPos val="l"/>
        <c:numFmt formatCode="General" sourceLinked="1"/>
        <c:tickLblPos val="none"/>
        <c:crossAx val="5273536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200">
                <a:latin typeface="Arial" pitchFamily="34" charset="0"/>
                <a:cs typeface="Arial" pitchFamily="34" charset="0"/>
              </a:defRPr>
            </a:pPr>
            <a:r>
              <a:rPr lang="tt-RU" sz="2200" dirty="0">
                <a:latin typeface="Arial" pitchFamily="34" charset="0"/>
                <a:cs typeface="Arial" pitchFamily="34" charset="0"/>
              </a:rPr>
              <a:t>1228.50</a:t>
            </a:r>
            <a:r>
              <a:rPr lang="tt-RU" sz="2200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baseline="0" dirty="0" err="1">
                <a:latin typeface="Arial" pitchFamily="34" charset="0"/>
                <a:cs typeface="Arial" pitchFamily="34" charset="0"/>
              </a:rPr>
              <a:t>ц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21807177370155728"/>
          <c:y val="9.08692682996637E-2"/>
        </c:manualLayout>
      </c:layout>
      <c:overlay val="1"/>
    </c:title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4.8545489225768262E-2"/>
          <c:y val="6.760526092157651E-2"/>
          <c:w val="0.89319992370330981"/>
          <c:h val="0.9086790824764564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66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spPr>
              <a:solidFill>
                <a:srgbClr val="00B45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C1E-4C51-ABE4-15157481FDBE}"/>
              </c:ext>
            </c:extLst>
          </c:dPt>
          <c:cat>
            <c:strRef>
              <c:f>Лист1!$A$2</c:f>
              <c:strCache>
                <c:ptCount val="1"/>
                <c:pt idx="0">
                  <c:v>лл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C1E-4C51-ABE4-15157481FDBE}"/>
            </c:ext>
          </c:extLst>
        </c:ser>
        <c:gapWidth val="99"/>
        <c:shape val="box"/>
        <c:axId val="74523776"/>
        <c:axId val="74525312"/>
        <c:axId val="0"/>
      </c:bar3DChart>
      <c:catAx>
        <c:axId val="74523776"/>
        <c:scaling>
          <c:orientation val="minMax"/>
        </c:scaling>
        <c:delete val="1"/>
        <c:axPos val="b"/>
        <c:numFmt formatCode="General" sourceLinked="1"/>
        <c:tickLblPos val="none"/>
        <c:crossAx val="74525312"/>
        <c:crosses val="autoZero"/>
        <c:auto val="1"/>
        <c:lblAlgn val="ctr"/>
        <c:lblOffset val="100"/>
      </c:catAx>
      <c:valAx>
        <c:axId val="74525312"/>
        <c:scaling>
          <c:orientation val="minMax"/>
        </c:scaling>
        <c:delete val="1"/>
        <c:axPos val="l"/>
        <c:numFmt formatCode="General" sourceLinked="1"/>
        <c:tickLblPos val="none"/>
        <c:crossAx val="7452377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200">
                <a:latin typeface="Arial" pitchFamily="34" charset="0"/>
                <a:cs typeface="Arial" pitchFamily="34" charset="0"/>
              </a:defRPr>
            </a:pPr>
            <a:r>
              <a:rPr lang="ru-RU" sz="2200" dirty="0">
                <a:latin typeface="Arial" pitchFamily="34" charset="0"/>
                <a:cs typeface="Arial" pitchFamily="34" charset="0"/>
              </a:rPr>
              <a:t>9000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тн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26117347986693906"/>
          <c:y val="4.9553917198135816E-2"/>
        </c:manualLayout>
      </c:layout>
      <c:overlay val="1"/>
    </c:title>
    <c:view3D>
      <c:rAngAx val="1"/>
    </c:view3D>
    <c:floor>
      <c:spPr>
        <a:noFill/>
        <a:ln w="9525">
          <a:noFill/>
        </a:ln>
      </c:spPr>
    </c:floor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cat>
            <c:strRef>
              <c:f>Лист1!$A$2</c:f>
              <c:strCache>
                <c:ptCount val="1"/>
                <c:pt idx="0">
                  <c:v>лл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13C-4EC5-8C22-51A3E8F073E1}"/>
            </c:ext>
          </c:extLst>
        </c:ser>
        <c:gapWidth val="99"/>
        <c:shape val="box"/>
        <c:axId val="74561792"/>
        <c:axId val="74567680"/>
        <c:axId val="0"/>
      </c:bar3DChart>
      <c:catAx>
        <c:axId val="74561792"/>
        <c:scaling>
          <c:orientation val="minMax"/>
        </c:scaling>
        <c:delete val="1"/>
        <c:axPos val="b"/>
        <c:numFmt formatCode="General" sourceLinked="1"/>
        <c:tickLblPos val="none"/>
        <c:crossAx val="74567680"/>
        <c:crosses val="autoZero"/>
        <c:auto val="1"/>
        <c:lblAlgn val="ctr"/>
        <c:lblOffset val="100"/>
      </c:catAx>
      <c:valAx>
        <c:axId val="74567680"/>
        <c:scaling>
          <c:orientation val="minMax"/>
        </c:scaling>
        <c:delete val="1"/>
        <c:axPos val="l"/>
        <c:numFmt formatCode="General" sourceLinked="1"/>
        <c:tickLblPos val="none"/>
        <c:crossAx val="7456179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59983"/>
          </a:xfrm>
          <a:prstGeom prst="rect">
            <a:avLst/>
          </a:prstGeom>
        </p:spPr>
        <p:txBody>
          <a:bodyPr vert="horz" lIns="92098" tIns="46049" rIns="92098" bIns="4604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59983"/>
          </a:xfrm>
          <a:prstGeom prst="rect">
            <a:avLst/>
          </a:prstGeom>
        </p:spPr>
        <p:txBody>
          <a:bodyPr vert="horz" lIns="92098" tIns="46049" rIns="92098" bIns="46049" rtlCol="0"/>
          <a:lstStyle>
            <a:lvl1pPr algn="r">
              <a:defRPr sz="1200"/>
            </a:lvl1pPr>
          </a:lstStyle>
          <a:p>
            <a:fld id="{717C5C37-C4B6-438D-BDFE-30FE1F1CA4E1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25488" y="1146175"/>
            <a:ext cx="5499100" cy="3094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98" tIns="46049" rIns="92098" bIns="4604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95008" y="4412010"/>
            <a:ext cx="5560060" cy="3609826"/>
          </a:xfrm>
          <a:prstGeom prst="rect">
            <a:avLst/>
          </a:prstGeom>
        </p:spPr>
        <p:txBody>
          <a:bodyPr vert="horz" lIns="92098" tIns="46049" rIns="92098" bIns="4604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707832"/>
            <a:ext cx="3011699" cy="459982"/>
          </a:xfrm>
          <a:prstGeom prst="rect">
            <a:avLst/>
          </a:prstGeom>
        </p:spPr>
        <p:txBody>
          <a:bodyPr vert="horz" lIns="92098" tIns="46049" rIns="92098" bIns="4604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36768" y="8707832"/>
            <a:ext cx="3011699" cy="459982"/>
          </a:xfrm>
          <a:prstGeom prst="rect">
            <a:avLst/>
          </a:prstGeom>
        </p:spPr>
        <p:txBody>
          <a:bodyPr vert="horz" lIns="92098" tIns="46049" rIns="92098" bIns="46049" rtlCol="0" anchor="b"/>
          <a:lstStyle>
            <a:lvl1pPr algn="r">
              <a:defRPr sz="1200"/>
            </a:lvl1pPr>
          </a:lstStyle>
          <a:p>
            <a:fld id="{F81B0609-4A83-4007-8896-C4EB33C9FF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72452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0984">
              <a:defRPr/>
            </a:pPr>
            <a:fld id="{594466E6-8FEB-4F72-BDDB-318A319C9D60}" type="slidenum">
              <a:rPr lang="ru-RU">
                <a:solidFill>
                  <a:prstClr val="black"/>
                </a:solidFill>
                <a:latin typeface="Calibri"/>
              </a:rPr>
              <a:pPr defTabSz="920984">
                <a:defRPr/>
              </a:pPr>
              <a:t>6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8074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0984">
              <a:defRPr/>
            </a:pPr>
            <a:fld id="{594466E6-8FEB-4F72-BDDB-318A319C9D60}" type="slidenum">
              <a:rPr lang="ru-RU">
                <a:solidFill>
                  <a:prstClr val="black"/>
                </a:solidFill>
                <a:latin typeface="Calibri"/>
              </a:rPr>
              <a:pPr defTabSz="920984">
                <a:defRPr/>
              </a:pPr>
              <a:t>7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2970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5680">
              <a:defRPr/>
            </a:pPr>
            <a:fld id="{F688CAE9-C38E-4FDD-B5EF-8ACE7D141F75}" type="slidenum">
              <a:rPr lang="ru-RU" smtClean="0">
                <a:solidFill>
                  <a:prstClr val="black"/>
                </a:solidFill>
                <a:latin typeface="Calibri" panose="020F0502020204030204"/>
              </a:rPr>
              <a:pPr defTabSz="915680">
                <a:defRPr/>
              </a:pPr>
              <a:t>11</a:t>
            </a:fld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6450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0984">
              <a:defRPr/>
            </a:pPr>
            <a:fld id="{594466E6-8FEB-4F72-BDDB-318A319C9D60}" type="slidenum">
              <a:rPr lang="ru-RU">
                <a:solidFill>
                  <a:prstClr val="black"/>
                </a:solidFill>
                <a:latin typeface="Calibri"/>
              </a:rPr>
              <a:pPr defTabSz="920984">
                <a:defRPr/>
              </a:pPr>
              <a:t>24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7573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0984">
              <a:defRPr/>
            </a:pPr>
            <a:fld id="{594466E6-8FEB-4F72-BDDB-318A319C9D60}" type="slidenum">
              <a:rPr lang="ru-RU">
                <a:solidFill>
                  <a:prstClr val="black"/>
                </a:solidFill>
                <a:latin typeface="Calibri"/>
              </a:rPr>
              <a:pPr defTabSz="920984">
                <a:defRPr/>
              </a:pPr>
              <a:t>25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1852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0984">
              <a:defRPr/>
            </a:pPr>
            <a:fld id="{594466E6-8FEB-4F72-BDDB-318A319C9D60}" type="slidenum">
              <a:rPr lang="ru-RU">
                <a:solidFill>
                  <a:prstClr val="black"/>
                </a:solidFill>
                <a:latin typeface="Calibri"/>
              </a:rPr>
              <a:pPr defTabSz="920984">
                <a:defRPr/>
              </a:pPr>
              <a:t>26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7679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0984">
              <a:defRPr/>
            </a:pPr>
            <a:fld id="{594466E6-8FEB-4F72-BDDB-318A319C9D60}" type="slidenum">
              <a:rPr lang="ru-RU">
                <a:solidFill>
                  <a:prstClr val="black"/>
                </a:solidFill>
                <a:latin typeface="Calibri"/>
              </a:rPr>
              <a:pPr defTabSz="920984">
                <a:defRPr/>
              </a:pPr>
              <a:t>27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0646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BF4C-41A0-4621-8A95-3968CF024451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19C4-99BB-4362-825D-2840FEF7A7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97769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BF4C-41A0-4621-8A95-3968CF024451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19C4-99BB-4362-825D-2840FEF7A7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57333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BF4C-41A0-4621-8A95-3968CF024451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19C4-99BB-4362-825D-2840FEF7A7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17321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BF4C-41A0-4621-8A95-3968CF024451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19C4-99BB-4362-825D-2840FEF7A7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58978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BF4C-41A0-4621-8A95-3968CF024451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19C4-99BB-4362-825D-2840FEF7A7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26217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BF4C-41A0-4621-8A95-3968CF024451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19C4-99BB-4362-825D-2840FEF7A7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96369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BF4C-41A0-4621-8A95-3968CF024451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19C4-99BB-4362-825D-2840FEF7A7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4814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BF4C-41A0-4621-8A95-3968CF024451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19C4-99BB-4362-825D-2840FEF7A7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82353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BF4C-41A0-4621-8A95-3968CF024451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19C4-99BB-4362-825D-2840FEF7A7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8521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BF4C-41A0-4621-8A95-3968CF024451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19C4-99BB-4362-825D-2840FEF7A7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18928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BF4C-41A0-4621-8A95-3968CF024451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819C4-99BB-4362-825D-2840FEF7A7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12874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5BF4C-41A0-4621-8A95-3968CF024451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819C4-99BB-4362-825D-2840FEF7A7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6494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chart" Target="../charts/chart1.xml"/><Relationship Id="rId7" Type="http://schemas.openxmlformats.org/officeDocument/2006/relationships/image" Target="../media/image3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2.png"/><Relationship Id="rId7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2.png"/><Relationship Id="rId7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0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2.png"/><Relationship Id="rId7" Type="http://schemas.openxmlformats.org/officeDocument/2006/relationships/image" Target="../media/image5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2.png"/><Relationship Id="rId7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2.png"/><Relationship Id="rId7" Type="http://schemas.openxmlformats.org/officeDocument/2006/relationships/image" Target="../media/image6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2.png"/><Relationship Id="rId7" Type="http://schemas.openxmlformats.org/officeDocument/2006/relationships/image" Target="../media/image7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14.jpeg"/><Relationship Id="rId4" Type="http://schemas.openxmlformats.org/officeDocument/2006/relationships/image" Target="../media/image68.jpeg"/><Relationship Id="rId9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2.png"/><Relationship Id="rId7" Type="http://schemas.openxmlformats.org/officeDocument/2006/relationships/image" Target="../media/image7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9.jpeg"/><Relationship Id="rId7" Type="http://schemas.openxmlformats.org/officeDocument/2006/relationships/image" Target="../media/image2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2.png"/><Relationship Id="rId7" Type="http://schemas.openxmlformats.org/officeDocument/2006/relationships/image" Target="../media/image8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eg"/><Relationship Id="rId11" Type="http://schemas.openxmlformats.org/officeDocument/2006/relationships/image" Target="../media/image90.jpe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2"/>
          <p:cNvSpPr txBox="1">
            <a:spLocks/>
          </p:cNvSpPr>
          <p:nvPr/>
        </p:nvSpPr>
        <p:spPr>
          <a:xfrm>
            <a:off x="609600" y="1327115"/>
            <a:ext cx="10972800" cy="13408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20000"/>
              </a:spcBef>
              <a:defRPr/>
            </a:pPr>
            <a:endParaRPr lang="ru-RU" sz="3120" b="1" dirty="0">
              <a:solidFill>
                <a:srgbClr val="0070C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755398" y="2393696"/>
            <a:ext cx="10972800" cy="183189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20000"/>
              </a:spcBef>
              <a:defRPr/>
            </a:pPr>
            <a:endParaRPr lang="ru-RU" sz="3360" b="1" dirty="0">
              <a:solidFill>
                <a:srgbClr val="0070C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609600" y="2547221"/>
            <a:ext cx="10972801" cy="176192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20000"/>
              </a:spcBef>
              <a:defRPr/>
            </a:pPr>
            <a:endParaRPr lang="ru-RU" sz="3360" b="1" dirty="0">
              <a:solidFill>
                <a:srgbClr val="0066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0" name="Picture 2" descr="https://im0-tub-ru.yandex.net/i?id=8323621004ce2b0a666008be9aca1e39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0"/>
            <a:ext cx="551048" cy="746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046783" y="127273"/>
            <a:ext cx="8317628" cy="867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5" tIns="0" rIns="82295" bIns="0" rtlCol="0" anchor="ctr"/>
          <a:lstStyle/>
          <a:p>
            <a:pPr algn="ctr">
              <a:defRPr/>
            </a:pPr>
            <a:r>
              <a:rPr lang="ru-RU" sz="264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88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609600" y="984210"/>
            <a:ext cx="10972800" cy="13408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sz="3120" b="1" dirty="0">
                <a:solidFill>
                  <a:srgbClr val="705C4B"/>
                </a:solidFill>
                <a:latin typeface="Arial Black" pitchFamily="34" charset="0"/>
                <a:cs typeface="Arial" pitchFamily="34" charset="0"/>
              </a:rPr>
              <a:t>Отчет Главы </a:t>
            </a:r>
            <a:r>
              <a:rPr lang="ru-RU" sz="3120" b="1" dirty="0" err="1">
                <a:solidFill>
                  <a:srgbClr val="705C4B"/>
                </a:solidFill>
                <a:latin typeface="Arial Black" pitchFamily="34" charset="0"/>
                <a:cs typeface="Arial" pitchFamily="34" charset="0"/>
              </a:rPr>
              <a:t>Нижнеискубашского</a:t>
            </a:r>
            <a:r>
              <a:rPr lang="ru-RU" sz="3120" b="1" dirty="0">
                <a:solidFill>
                  <a:srgbClr val="705C4B"/>
                </a:solidFill>
                <a:latin typeface="Arial Black" pitchFamily="34" charset="0"/>
                <a:cs typeface="Arial" pitchFamily="34" charset="0"/>
              </a:rPr>
              <a:t> сельского поселения Кукморского муниципального района</a:t>
            </a: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609600" y="2204320"/>
            <a:ext cx="10972801" cy="176192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sz="5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Мухаметзянова</a:t>
            </a:r>
            <a:r>
              <a:rPr lang="ru-RU" sz="5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5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Нургаяна</a:t>
            </a:r>
            <a:r>
              <a:rPr lang="ru-RU" sz="5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5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Миннегалиевича</a:t>
            </a:r>
            <a:endParaRPr lang="ru-RU" sz="5400" b="1" dirty="0">
              <a:solidFill>
                <a:schemeClr val="accent6">
                  <a:lumMod val="75000"/>
                </a:schemeClr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601932" y="4045849"/>
            <a:ext cx="10972800" cy="183189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sz="3360" b="1" dirty="0">
                <a:solidFill>
                  <a:srgbClr val="705C4B"/>
                </a:solidFill>
                <a:latin typeface="Arial Black" pitchFamily="34" charset="0"/>
                <a:cs typeface="Arial" pitchFamily="34" charset="0"/>
              </a:rPr>
              <a:t>об итогах социально-экономического развития </a:t>
            </a:r>
            <a:r>
              <a:rPr lang="ru-RU" sz="3360" b="1" dirty="0" err="1">
                <a:solidFill>
                  <a:srgbClr val="705C4B"/>
                </a:solidFill>
                <a:latin typeface="Arial Black" pitchFamily="34" charset="0"/>
                <a:cs typeface="Arial" pitchFamily="34" charset="0"/>
              </a:rPr>
              <a:t>Нижнеискубашского</a:t>
            </a:r>
            <a:r>
              <a:rPr lang="ru-RU" sz="3360" b="1" dirty="0">
                <a:solidFill>
                  <a:srgbClr val="705C4B"/>
                </a:solidFill>
                <a:latin typeface="Arial Black" pitchFamily="34" charset="0"/>
                <a:cs typeface="Arial" pitchFamily="34" charset="0"/>
              </a:rPr>
              <a:t> СП в 2022 году и задачах на 2023 год</a:t>
            </a:r>
          </a:p>
        </p:txBody>
      </p:sp>
      <p:sp>
        <p:nvSpPr>
          <p:cNvPr id="16" name="object 91"/>
          <p:cNvSpPr/>
          <p:nvPr/>
        </p:nvSpPr>
        <p:spPr>
          <a:xfrm>
            <a:off x="0" y="1"/>
            <a:ext cx="486953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5618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48">
            <a:extLst>
              <a:ext uri="{FF2B5EF4-FFF2-40B4-BE49-F238E27FC236}">
                <a16:creationId xmlns="" xmlns:a16="http://schemas.microsoft.com/office/drawing/2014/main" id="{5A765AFF-39B7-364C-B22F-13AE75711DA7}"/>
              </a:ext>
            </a:extLst>
          </p:cNvPr>
          <p:cNvSpPr txBox="1">
            <a:spLocks/>
          </p:cNvSpPr>
          <p:nvPr/>
        </p:nvSpPr>
        <p:spPr>
          <a:xfrm>
            <a:off x="2508848" y="136676"/>
            <a:ext cx="7330269" cy="622994"/>
          </a:xfrm>
          <a:prstGeom prst="rect">
            <a:avLst/>
          </a:prstGeom>
        </p:spPr>
        <p:txBody>
          <a:bodyPr vert="horz" wrap="square" lIns="0" tIns="7369" rIns="0" bIns="0" rtlCol="0">
            <a:sp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54" defTabSz="914354">
              <a:lnSpc>
                <a:spcPts val="2416"/>
              </a:lnSpc>
              <a:spcBef>
                <a:spcPts val="57"/>
              </a:spcBef>
              <a:defRPr/>
            </a:pPr>
            <a:r>
              <a:rPr lang="ru-RU" sz="2160" b="1" spc="-5">
                <a:solidFill>
                  <a:srgbClr val="44546A">
                    <a:lumMod val="75000"/>
                  </a:srgbClr>
                </a:solidFill>
                <a:latin typeface="Intro Regular"/>
                <a:cs typeface="Intro Regular"/>
              </a:rPr>
              <a:t/>
            </a:r>
            <a:br>
              <a:rPr lang="ru-RU" sz="2160" b="1" spc="-5">
                <a:solidFill>
                  <a:srgbClr val="44546A">
                    <a:lumMod val="75000"/>
                  </a:srgbClr>
                </a:solidFill>
                <a:latin typeface="Intro Regular"/>
                <a:cs typeface="Intro Regular"/>
              </a:rPr>
            </a:br>
            <a:endParaRPr lang="ru-RU" sz="2160" b="1" spc="-5" dirty="0">
              <a:solidFill>
                <a:srgbClr val="44546A">
                  <a:lumMod val="75000"/>
                </a:srgbClr>
              </a:solidFill>
              <a:latin typeface="Intro Regular"/>
              <a:cs typeface="Intro Regular"/>
            </a:endParaRPr>
          </a:p>
        </p:txBody>
      </p:sp>
      <p:sp>
        <p:nvSpPr>
          <p:cNvPr id="10" name="object 48">
            <a:extLst>
              <a:ext uri="{FF2B5EF4-FFF2-40B4-BE49-F238E27FC236}">
                <a16:creationId xmlns="" xmlns:a16="http://schemas.microsoft.com/office/drawing/2014/main" id="{5A765AFF-39B7-364C-B22F-13AE75711DA7}"/>
              </a:ext>
            </a:extLst>
          </p:cNvPr>
          <p:cNvSpPr txBox="1">
            <a:spLocks/>
          </p:cNvSpPr>
          <p:nvPr/>
        </p:nvSpPr>
        <p:spPr>
          <a:xfrm>
            <a:off x="2703802" y="425496"/>
            <a:ext cx="7135316" cy="622994"/>
          </a:xfrm>
          <a:prstGeom prst="rect">
            <a:avLst/>
          </a:prstGeom>
        </p:spPr>
        <p:txBody>
          <a:bodyPr vert="horz" wrap="square" lIns="0" tIns="7369" rIns="0" bIns="0" rtlCol="0">
            <a:sp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54" defTabSz="914354">
              <a:lnSpc>
                <a:spcPts val="2416"/>
              </a:lnSpc>
              <a:spcBef>
                <a:spcPts val="57"/>
              </a:spcBef>
              <a:defRPr/>
            </a:pPr>
            <a:r>
              <a:rPr lang="ru-RU" sz="2160" b="1" spc="-5">
                <a:solidFill>
                  <a:srgbClr val="333333"/>
                </a:solidFill>
                <a:latin typeface="Intro Regular"/>
                <a:cs typeface="Intro Regular"/>
              </a:rPr>
              <a:t/>
            </a:r>
            <a:br>
              <a:rPr lang="ru-RU" sz="2160" b="1" spc="-5">
                <a:solidFill>
                  <a:srgbClr val="333333"/>
                </a:solidFill>
                <a:latin typeface="Intro Regular"/>
                <a:cs typeface="Intro Regular"/>
              </a:rPr>
            </a:br>
            <a:endParaRPr lang="ru-RU" sz="2160" b="1" spc="-5" dirty="0">
              <a:solidFill>
                <a:srgbClr val="333333"/>
              </a:solidFill>
              <a:latin typeface="Intro Regular"/>
              <a:cs typeface="Intro Regular"/>
            </a:endParaRPr>
          </a:p>
        </p:txBody>
      </p:sp>
      <p:pic>
        <p:nvPicPr>
          <p:cNvPr id="13" name="Picture 2" descr="https://im0-tub-ru.yandex.net/i?id=8323621004ce2b0a666008be9aca1e39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7" y="57030"/>
            <a:ext cx="666321" cy="8296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0" y="-11212"/>
            <a:ext cx="12192000" cy="9634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0" rIns="91439" bIns="0" rtlCol="0" anchor="ctr"/>
          <a:lstStyle/>
          <a:p>
            <a:pPr algn="ctr" defTabSz="914354">
              <a:defRPr/>
            </a:pPr>
            <a:r>
              <a:rPr lang="ru-RU" sz="2933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КУКМОРСКИЙ МУНИЦИПАЛЬНЫЙ РАЙОН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61472" y="57030"/>
            <a:ext cx="11730527" cy="8296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0" rIns="91439" bIns="0" rtlCol="0" anchor="ctr"/>
          <a:lstStyle/>
          <a:p>
            <a:pPr algn="ctr" defTabSz="914354">
              <a:defRPr/>
            </a:pPr>
            <a:r>
              <a:rPr lang="ru-RU" sz="2933" b="1" dirty="0">
                <a:solidFill>
                  <a:srgbClr val="5B9BD5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Производство продукции  в ЛПХ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1985381" y="6508487"/>
            <a:ext cx="413239" cy="2704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45719" rIns="0" bIns="45719" rtlCol="0" anchor="ctr"/>
          <a:lstStyle/>
          <a:p>
            <a:pPr algn="ctr" defTabSz="914354">
              <a:defRPr/>
            </a:pPr>
            <a:endParaRPr lang="ru-RU" sz="1867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918377" y="1391336"/>
            <a:ext cx="2111097" cy="576064"/>
          </a:xfrm>
          <a:prstGeom prst="rect">
            <a:avLst/>
          </a:prstGeom>
          <a:solidFill>
            <a:srgbClr val="1F497D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tIns="72000" bIns="0" rtlCol="0" anchor="ctr"/>
          <a:lstStyle/>
          <a:p>
            <a:pPr algn="ctr" defTabSz="914377">
              <a:lnSpc>
                <a:spcPts val="1800"/>
              </a:lnSpc>
              <a:defRPr/>
            </a:pPr>
            <a:r>
              <a:rPr lang="ru-RU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Молоко</a:t>
            </a:r>
            <a:endParaRPr lang="ru-RU" sz="16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="" xmlns:p14="http://schemas.microsoft.com/office/powerpoint/2010/main" val="3232611228"/>
              </p:ext>
            </p:extLst>
          </p:nvPr>
        </p:nvGraphicFramePr>
        <p:xfrm>
          <a:off x="1713506" y="1770120"/>
          <a:ext cx="2714644" cy="3243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Прямоугольник 23"/>
          <p:cNvSpPr/>
          <p:nvPr/>
        </p:nvSpPr>
        <p:spPr>
          <a:xfrm>
            <a:off x="5263347" y="1393429"/>
            <a:ext cx="2016224" cy="576064"/>
          </a:xfrm>
          <a:prstGeom prst="rect">
            <a:avLst/>
          </a:prstGeom>
          <a:solidFill>
            <a:srgbClr val="1F497D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tIns="72000" bIns="0" rtlCol="0" anchor="ctr"/>
          <a:lstStyle/>
          <a:p>
            <a:pPr algn="ctr" defTabSz="914377">
              <a:lnSpc>
                <a:spcPts val="1800"/>
              </a:lnSpc>
              <a:defRPr/>
            </a:pPr>
            <a:r>
              <a:rPr lang="ru-RU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Мясо</a:t>
            </a:r>
          </a:p>
        </p:txBody>
      </p:sp>
      <p:sp>
        <p:nvSpPr>
          <p:cNvPr id="25" name="Прямоугольник 24"/>
          <p:cNvSpPr/>
          <p:nvPr/>
        </p:nvSpPr>
        <p:spPr>
          <a:xfrm flipH="1">
            <a:off x="8600092" y="1412520"/>
            <a:ext cx="1800200" cy="576064"/>
          </a:xfrm>
          <a:prstGeom prst="rect">
            <a:avLst/>
          </a:prstGeom>
          <a:solidFill>
            <a:srgbClr val="1F497D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tIns="72000" bIns="0" rtlCol="0" anchor="ctr"/>
          <a:lstStyle/>
          <a:p>
            <a:pPr algn="ctr" defTabSz="914377">
              <a:lnSpc>
                <a:spcPts val="1800"/>
              </a:lnSpc>
              <a:defRPr/>
            </a:pPr>
            <a:r>
              <a:rPr lang="ru-RU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Картофель</a:t>
            </a:r>
          </a:p>
        </p:txBody>
      </p:sp>
      <p:graphicFrame>
        <p:nvGraphicFramePr>
          <p:cNvPr id="26" name="Диаграмма 25"/>
          <p:cNvGraphicFramePr/>
          <p:nvPr/>
        </p:nvGraphicFramePr>
        <p:xfrm>
          <a:off x="4906696" y="1714488"/>
          <a:ext cx="2736304" cy="3354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7" name="Диаграмма 26"/>
          <p:cNvGraphicFramePr/>
          <p:nvPr/>
        </p:nvGraphicFramePr>
        <p:xfrm>
          <a:off x="7999651" y="1934633"/>
          <a:ext cx="2583677" cy="2967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8" name="Picture 3" descr="C:\Users\user.user-ПК\Desktop\апк ото 2015\kisloe-moloko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46357" y="4672517"/>
            <a:ext cx="2088231" cy="1695676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9" name="Picture 5" descr="C:\Users\user.user-ПК\Desktop\апк ото 2015\images (4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438644" y="4744524"/>
            <a:ext cx="3384376" cy="1453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0" name="Picture 6" descr="C:\Users\user.user-ПК\Desktop\апк ото 2015\66413471_95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183060" y="4600509"/>
            <a:ext cx="2304256" cy="1827513"/>
          </a:xfrm>
          <a:prstGeom prst="ellipse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32" name="Скругленный прямоугольник 31"/>
          <p:cNvSpPr/>
          <p:nvPr/>
        </p:nvSpPr>
        <p:spPr>
          <a:xfrm>
            <a:off x="2383399" y="6500834"/>
            <a:ext cx="8016893" cy="285751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377">
              <a:defRPr/>
            </a:pPr>
            <a:r>
              <a:rPr lang="ru-RU" sz="16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Произведено продукции в ЛПХ на сумму 46 млн рублей </a:t>
            </a:r>
          </a:p>
        </p:txBody>
      </p:sp>
    </p:spTree>
    <p:extLst>
      <p:ext uri="{BB962C8B-B14F-4D97-AF65-F5344CB8AC3E}">
        <p14:creationId xmlns="" xmlns:p14="http://schemas.microsoft.com/office/powerpoint/2010/main" val="1016033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39142" y="1"/>
            <a:ext cx="8660873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97280">
              <a:defRPr/>
            </a:pPr>
            <a:r>
              <a:rPr lang="ru-RU" sz="2880" b="1" kern="0" spc="-12" dirty="0">
                <a:solidFill>
                  <a:srgbClr val="705C4B"/>
                </a:solidFill>
                <a:latin typeface="Arial"/>
                <a:cs typeface="Arial"/>
              </a:rPr>
              <a:t>Строительство и ввод жилья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1" y="0"/>
            <a:ext cx="635725" cy="8127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2701" y="1491185"/>
            <a:ext cx="25519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60" dirty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0526" y="1496291"/>
            <a:ext cx="4964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705C4B"/>
                </a:solidFill>
              </a:rPr>
              <a:t>1 </a:t>
            </a:r>
            <a:r>
              <a:rPr lang="ru-RU" sz="2880" b="1" dirty="0" smtClean="0">
                <a:solidFill>
                  <a:srgbClr val="705C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</a:t>
            </a:r>
            <a:r>
              <a:rPr lang="ru-RU" sz="2880" b="1" dirty="0">
                <a:solidFill>
                  <a:srgbClr val="705C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rgbClr val="705C4B"/>
                </a:solidFill>
              </a:rPr>
              <a:t>построен</a:t>
            </a:r>
            <a:endParaRPr lang="ru-RU" sz="2400" dirty="0">
              <a:solidFill>
                <a:srgbClr val="705C4B"/>
              </a:solidFill>
            </a:endParaRPr>
          </a:p>
        </p:txBody>
      </p:sp>
      <p:sp>
        <p:nvSpPr>
          <p:cNvPr id="10" name="object 91"/>
          <p:cNvSpPr/>
          <p:nvPr/>
        </p:nvSpPr>
        <p:spPr>
          <a:xfrm>
            <a:off x="0" y="1"/>
            <a:ext cx="486953" cy="685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49196" y="4026710"/>
            <a:ext cx="1362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Фото домов</a:t>
            </a:r>
          </a:p>
        </p:txBody>
      </p:sp>
      <p:pic>
        <p:nvPicPr>
          <p:cNvPr id="2050" name="Picture 2" descr="C:\Users\1\Desktop\IMG-20230117-WA001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13960" y="2476500"/>
            <a:ext cx="3703320" cy="2777490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28063" y="3886200"/>
            <a:ext cx="3281680" cy="2461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846715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2560" y="1"/>
            <a:ext cx="9395460" cy="731520"/>
          </a:xfrm>
        </p:spPr>
        <p:txBody>
          <a:bodyPr>
            <a:normAutofit/>
          </a:bodyPr>
          <a:lstStyle/>
          <a:p>
            <a:pPr algn="ctr"/>
            <a:r>
              <a:rPr lang="ru-RU" sz="3840" b="1" dirty="0">
                <a:solidFill>
                  <a:srgbClr val="705C4B"/>
                </a:solidFill>
                <a:latin typeface="Arial" pitchFamily="34" charset="0"/>
                <a:cs typeface="Arial" pitchFamily="34" charset="0"/>
              </a:rPr>
              <a:t>Строительство и ремонт (</a:t>
            </a:r>
            <a:r>
              <a:rPr lang="ru-RU" sz="1400" b="1" dirty="0">
                <a:solidFill>
                  <a:srgbClr val="705C4B"/>
                </a:solidFill>
                <a:latin typeface="Arial" pitchFamily="34" charset="0"/>
                <a:cs typeface="Arial" pitchFamily="34" charset="0"/>
              </a:rPr>
              <a:t>новые объекты 2022г)</a:t>
            </a:r>
            <a:endParaRPr lang="ru-RU" sz="3840" b="1" dirty="0">
              <a:solidFill>
                <a:srgbClr val="705C4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https://im0-tub-ru.yandex.net/i?id=8323621004ce2b0a666008be9aca1e39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0"/>
            <a:ext cx="551048" cy="746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91"/>
          <p:cNvSpPr/>
          <p:nvPr/>
        </p:nvSpPr>
        <p:spPr>
          <a:xfrm>
            <a:off x="0" y="1"/>
            <a:ext cx="486953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0827" y="3491503"/>
            <a:ext cx="4402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Родник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д.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Битлянгур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01440" y="4084319"/>
            <a:ext cx="5440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Родник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д. Красная Гора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985" name="Picture 1" descr="C:\Users\1\Desktop\2022 сходы\IMG-20230113-WA00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0240" y="624840"/>
            <a:ext cx="2091690" cy="2788920"/>
          </a:xfrm>
          <a:prstGeom prst="rect">
            <a:avLst/>
          </a:prstGeom>
          <a:noFill/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43399" y="1328022"/>
            <a:ext cx="4294823" cy="3221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70240" y="3154680"/>
            <a:ext cx="3921760" cy="294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8382000" y="6172200"/>
            <a:ext cx="3169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Пешеходный мост в с. Верхний </a:t>
            </a:r>
            <a:r>
              <a:rPr lang="ru-RU" b="1" dirty="0" err="1" smtClean="0"/>
              <a:t>Искубаш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2338811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9829" y="1"/>
            <a:ext cx="9478192" cy="809897"/>
          </a:xfrm>
        </p:spPr>
        <p:txBody>
          <a:bodyPr>
            <a:normAutofit/>
          </a:bodyPr>
          <a:lstStyle/>
          <a:p>
            <a:pPr algn="ctr"/>
            <a:r>
              <a:rPr lang="ru-RU" sz="2880" b="1" dirty="0">
                <a:solidFill>
                  <a:srgbClr val="705C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Самообложение населения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343299" y="1393372"/>
          <a:ext cx="10415450" cy="50739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10390">
                  <a:extLst>
                    <a:ext uri="{9D8B030D-6E8A-4147-A177-3AD203B41FA5}">
                      <a16:colId xmlns="" xmlns:a16="http://schemas.microsoft.com/office/drawing/2014/main" val="826731640"/>
                    </a:ext>
                  </a:extLst>
                </a:gridCol>
                <a:gridCol w="1038898">
                  <a:extLst>
                    <a:ext uri="{9D8B030D-6E8A-4147-A177-3AD203B41FA5}">
                      <a16:colId xmlns="" xmlns:a16="http://schemas.microsoft.com/office/drawing/2014/main" val="770758157"/>
                    </a:ext>
                  </a:extLst>
                </a:gridCol>
                <a:gridCol w="999695">
                  <a:extLst>
                    <a:ext uri="{9D8B030D-6E8A-4147-A177-3AD203B41FA5}">
                      <a16:colId xmlns="" xmlns:a16="http://schemas.microsoft.com/office/drawing/2014/main" val="3559137724"/>
                    </a:ext>
                  </a:extLst>
                </a:gridCol>
                <a:gridCol w="999695">
                  <a:extLst>
                    <a:ext uri="{9D8B030D-6E8A-4147-A177-3AD203B41FA5}">
                      <a16:colId xmlns="" xmlns:a16="http://schemas.microsoft.com/office/drawing/2014/main" val="965341191"/>
                    </a:ext>
                  </a:extLst>
                </a:gridCol>
                <a:gridCol w="999695">
                  <a:extLst>
                    <a:ext uri="{9D8B030D-6E8A-4147-A177-3AD203B41FA5}">
                      <a16:colId xmlns="" xmlns:a16="http://schemas.microsoft.com/office/drawing/2014/main" val="736873332"/>
                    </a:ext>
                  </a:extLst>
                </a:gridCol>
                <a:gridCol w="999695">
                  <a:extLst>
                    <a:ext uri="{9D8B030D-6E8A-4147-A177-3AD203B41FA5}">
                      <a16:colId xmlns="" xmlns:a16="http://schemas.microsoft.com/office/drawing/2014/main" val="2966231555"/>
                    </a:ext>
                  </a:extLst>
                </a:gridCol>
                <a:gridCol w="867382">
                  <a:extLst>
                    <a:ext uri="{9D8B030D-6E8A-4147-A177-3AD203B41FA5}">
                      <a16:colId xmlns="" xmlns:a16="http://schemas.microsoft.com/office/drawing/2014/main" val="1671851599"/>
                    </a:ext>
                  </a:extLst>
                </a:gridCol>
              </a:tblGrid>
              <a:tr h="1136726">
                <a:tc>
                  <a:txBody>
                    <a:bodyPr/>
                    <a:lstStyle/>
                    <a:p>
                      <a:pPr marR="13335" algn="ctr"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705C4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показателя</a:t>
                      </a:r>
                      <a:endParaRPr lang="ru-RU" sz="1700" dirty="0">
                        <a:solidFill>
                          <a:srgbClr val="705C4B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0490" marR="8763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3335" algn="ctr">
                        <a:spcAft>
                          <a:spcPts val="0"/>
                        </a:spcAft>
                      </a:pPr>
                      <a:r>
                        <a:rPr lang="ru-RU" sz="1700" dirty="0" err="1">
                          <a:solidFill>
                            <a:srgbClr val="705C4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Ед.изм</a:t>
                      </a:r>
                      <a:r>
                        <a:rPr lang="ru-RU" sz="1700" dirty="0">
                          <a:solidFill>
                            <a:srgbClr val="705C4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700" dirty="0">
                        <a:solidFill>
                          <a:srgbClr val="705C4B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0490" marR="8763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3335" algn="ctr"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705C4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ru-RU" sz="1700" dirty="0">
                        <a:solidFill>
                          <a:srgbClr val="705C4B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0490" marR="8763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3335" algn="ctr"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705C4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sz="1700" dirty="0">
                        <a:solidFill>
                          <a:srgbClr val="705C4B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0490" marR="8763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3335" algn="ctr"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705C4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ru-RU" sz="1700" dirty="0">
                        <a:solidFill>
                          <a:srgbClr val="705C4B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0490" marR="8763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3335" algn="ctr"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rgbClr val="705C4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ru-RU" sz="1700">
                        <a:solidFill>
                          <a:srgbClr val="705C4B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0490" marR="8763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3335" algn="ctr"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rgbClr val="705C4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ru-RU" sz="1700">
                        <a:solidFill>
                          <a:srgbClr val="705C4B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0490" marR="8763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10049757"/>
                  </a:ext>
                </a:extLst>
              </a:tr>
              <a:tr h="16906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rgbClr val="705C4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 средств самообложения населения муниципального района</a:t>
                      </a:r>
                      <a:endParaRPr lang="ru-RU" sz="1700">
                        <a:solidFill>
                          <a:srgbClr val="705C4B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0490" marR="8763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spcAft>
                          <a:spcPts val="0"/>
                        </a:spcAft>
                      </a:pPr>
                      <a:r>
                        <a:rPr lang="ru-RU" sz="1700" dirty="0" err="1">
                          <a:solidFill>
                            <a:srgbClr val="705C4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тыс.р</a:t>
                      </a:r>
                      <a:endParaRPr lang="ru-RU" sz="1700" dirty="0">
                        <a:solidFill>
                          <a:srgbClr val="705C4B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0490" marR="8763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3335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705C4B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396</a:t>
                      </a:r>
                      <a:r>
                        <a:rPr lang="ru-RU" sz="1600" baseline="0" dirty="0">
                          <a:solidFill>
                            <a:srgbClr val="705C4B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000</a:t>
                      </a:r>
                      <a:endParaRPr lang="ru-RU" sz="1600" dirty="0">
                        <a:solidFill>
                          <a:srgbClr val="705C4B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0490" marR="8763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3335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705C4B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396</a:t>
                      </a:r>
                      <a:r>
                        <a:rPr lang="ru-RU" sz="1600" baseline="0" dirty="0">
                          <a:solidFill>
                            <a:srgbClr val="705C4B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000</a:t>
                      </a:r>
                      <a:endParaRPr lang="ru-RU" sz="1600" dirty="0">
                        <a:solidFill>
                          <a:srgbClr val="705C4B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0490" marR="8763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3335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705C4B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374000</a:t>
                      </a:r>
                    </a:p>
                  </a:txBody>
                  <a:tcPr marL="110490" marR="8763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3335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705C4B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350</a:t>
                      </a:r>
                      <a:r>
                        <a:rPr lang="ru-RU" sz="1600" baseline="0" dirty="0">
                          <a:solidFill>
                            <a:srgbClr val="705C4B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000</a:t>
                      </a:r>
                      <a:endParaRPr lang="ru-RU" sz="1600" dirty="0">
                        <a:solidFill>
                          <a:srgbClr val="705C4B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0490" marR="8763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10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705C4B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572</a:t>
                      </a:r>
                      <a:r>
                        <a:rPr lang="ru-RU" sz="1400" b="0" baseline="0" dirty="0">
                          <a:solidFill>
                            <a:srgbClr val="705C4B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800</a:t>
                      </a:r>
                      <a:endParaRPr lang="ru-RU" sz="1400" b="0" dirty="0">
                        <a:solidFill>
                          <a:srgbClr val="705C4B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0490" marR="8763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61559795"/>
                  </a:ext>
                </a:extLst>
              </a:tr>
              <a:tr h="22465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rgbClr val="705C4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 софинансирования средств самообложения населения муниципального района из бюджета Республики Татарстан</a:t>
                      </a:r>
                      <a:endParaRPr lang="ru-RU" sz="1700">
                        <a:solidFill>
                          <a:srgbClr val="705C4B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0490" marR="8763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spcAft>
                          <a:spcPts val="0"/>
                        </a:spcAft>
                      </a:pPr>
                      <a:r>
                        <a:rPr lang="ru-RU" sz="1700" dirty="0" err="1">
                          <a:solidFill>
                            <a:srgbClr val="705C4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тыс.р</a:t>
                      </a:r>
                      <a:endParaRPr lang="ru-RU" sz="1700" dirty="0">
                        <a:solidFill>
                          <a:srgbClr val="705C4B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0490" marR="8763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3335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705C4B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400" baseline="0" dirty="0">
                          <a:solidFill>
                            <a:srgbClr val="705C4B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584 000</a:t>
                      </a:r>
                      <a:endParaRPr lang="ru-RU" sz="1400" dirty="0">
                        <a:solidFill>
                          <a:srgbClr val="705C4B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0490" marR="8763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3335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705C4B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400" baseline="0" dirty="0">
                          <a:solidFill>
                            <a:srgbClr val="705C4B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584 000</a:t>
                      </a:r>
                      <a:endParaRPr lang="ru-RU" sz="1400" dirty="0">
                        <a:solidFill>
                          <a:srgbClr val="705C4B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0490" marR="8763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3335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705C4B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1496000</a:t>
                      </a:r>
                    </a:p>
                  </a:txBody>
                  <a:tcPr marL="110490" marR="8763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3335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705C4B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1400000</a:t>
                      </a:r>
                    </a:p>
                  </a:txBody>
                  <a:tcPr marL="110490" marR="8763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10"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rgbClr val="705C4B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2291200</a:t>
                      </a:r>
                    </a:p>
                  </a:txBody>
                  <a:tcPr marL="110490" marR="8763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64594177"/>
                  </a:ext>
                </a:extLst>
              </a:tr>
            </a:tbl>
          </a:graphicData>
        </a:graphic>
      </p:graphicFrame>
      <p:pic>
        <p:nvPicPr>
          <p:cNvPr id="4" name="Picture 2" descr="https://im0-tub-ru.yandex.net/i?id=8323621004ce2b0a666008be9aca1e39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0"/>
            <a:ext cx="551048" cy="746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91"/>
          <p:cNvSpPr/>
          <p:nvPr/>
        </p:nvSpPr>
        <p:spPr>
          <a:xfrm>
            <a:off x="0" y="1"/>
            <a:ext cx="486953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 descr="C:\Users\1\Desktop\banknota-1000-rublej-1.jpg">
            <a:extLst>
              <a:ext uri="{FF2B5EF4-FFF2-40B4-BE49-F238E27FC236}">
                <a16:creationId xmlns="" xmlns:a16="http://schemas.microsoft.com/office/drawing/2014/main" id="{794A3B75-BCBE-83B7-14BB-22E5ABA37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0649" y="549574"/>
            <a:ext cx="2324673" cy="12753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09337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9829" y="1"/>
            <a:ext cx="9478192" cy="809897"/>
          </a:xfrm>
        </p:spPr>
        <p:txBody>
          <a:bodyPr>
            <a:normAutofit/>
          </a:bodyPr>
          <a:lstStyle/>
          <a:p>
            <a:pPr algn="ctr"/>
            <a:r>
              <a:rPr lang="ru-RU" sz="2880" b="1" dirty="0">
                <a:solidFill>
                  <a:srgbClr val="705C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Самообложение</a:t>
            </a:r>
          </a:p>
        </p:txBody>
      </p:sp>
      <p:pic>
        <p:nvPicPr>
          <p:cNvPr id="4" name="Picture 2" descr="https://im0-tub-ru.yandex.net/i?id=8323621004ce2b0a666008be9aca1e39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0"/>
            <a:ext cx="551048" cy="746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91"/>
          <p:cNvSpPr/>
          <p:nvPr/>
        </p:nvSpPr>
        <p:spPr>
          <a:xfrm>
            <a:off x="0" y="1"/>
            <a:ext cx="486953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51179028"/>
              </p:ext>
            </p:extLst>
          </p:nvPr>
        </p:nvGraphicFramePr>
        <p:xfrm>
          <a:off x="2024925" y="746697"/>
          <a:ext cx="8128000" cy="600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="" xmlns:a16="http://schemas.microsoft.com/office/drawing/2014/main" val="2138748058"/>
                    </a:ext>
                  </a:extLst>
                </a:gridCol>
                <a:gridCol w="4064000">
                  <a:extLst>
                    <a:ext uri="{9D8B030D-6E8A-4147-A177-3AD203B41FA5}">
                      <a16:colId xmlns="" xmlns:a16="http://schemas.microsoft.com/office/drawing/2014/main" val="1920389329"/>
                    </a:ext>
                  </a:extLst>
                </a:gridCol>
              </a:tblGrid>
              <a:tr h="276706">
                <a:tc>
                  <a:txBody>
                    <a:bodyPr/>
                    <a:lstStyle/>
                    <a:p>
                      <a:r>
                        <a:rPr lang="ru-RU" dirty="0"/>
                        <a:t>Виды</a:t>
                      </a:r>
                      <a:r>
                        <a:rPr lang="ru-RU" baseline="0" dirty="0"/>
                        <a:t> работ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Сумма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68178384"/>
                  </a:ext>
                </a:extLst>
              </a:tr>
              <a:tr h="1796924">
                <a:tc>
                  <a:txBody>
                    <a:bodyPr/>
                    <a:lstStyle/>
                    <a:p>
                      <a:r>
                        <a:rPr lang="ru-RU" sz="2000" dirty="0" err="1"/>
                        <a:t>Щебенение</a:t>
                      </a:r>
                      <a:r>
                        <a:rPr lang="ru-RU" sz="2000" dirty="0"/>
                        <a:t>  уличных дорог  </a:t>
                      </a:r>
                    </a:p>
                    <a:p>
                      <a:r>
                        <a:rPr lang="ru-RU" sz="2000" dirty="0"/>
                        <a:t>Ремонт родника в д. </a:t>
                      </a:r>
                      <a:r>
                        <a:rPr lang="ru-RU" sz="2000" dirty="0" err="1"/>
                        <a:t>Битлянгур</a:t>
                      </a:r>
                      <a:endParaRPr lang="ru-RU" sz="2000" dirty="0"/>
                    </a:p>
                    <a:p>
                      <a:r>
                        <a:rPr lang="ru-RU" sz="2000" dirty="0"/>
                        <a:t>Ремонт родника </a:t>
                      </a:r>
                      <a:r>
                        <a:rPr lang="ru-RU" sz="2000" dirty="0" smtClean="0"/>
                        <a:t>в</a:t>
                      </a:r>
                      <a:r>
                        <a:rPr lang="ru-RU" sz="2000" baseline="0" dirty="0" smtClean="0"/>
                        <a:t> д. Красная Гора</a:t>
                      </a:r>
                      <a:endParaRPr lang="ru-RU" sz="2000" dirty="0"/>
                    </a:p>
                    <a:p>
                      <a:r>
                        <a:rPr lang="ru-RU" sz="2000" dirty="0"/>
                        <a:t>Пожарная безопасность  </a:t>
                      </a:r>
                    </a:p>
                    <a:p>
                      <a:r>
                        <a:rPr lang="ru-RU" sz="2000" dirty="0"/>
                        <a:t>Водоснабжение</a:t>
                      </a:r>
                      <a:r>
                        <a:rPr lang="ru-RU" sz="2000" baseline="0" dirty="0"/>
                        <a:t> </a:t>
                      </a:r>
                    </a:p>
                    <a:p>
                      <a:r>
                        <a:rPr lang="ru-RU" sz="2000" baseline="0" dirty="0"/>
                        <a:t>Ограждение кладбища</a:t>
                      </a:r>
                      <a:r>
                        <a:rPr lang="ru-RU" sz="2000" dirty="0"/>
                        <a:t>       </a:t>
                      </a:r>
                    </a:p>
                    <a:p>
                      <a:r>
                        <a:rPr lang="ru-RU" sz="2000" dirty="0"/>
                        <a:t>Приобретение камер наблюдения  </a:t>
                      </a:r>
                    </a:p>
                    <a:p>
                      <a:r>
                        <a:rPr lang="ru-RU" sz="2000" dirty="0"/>
                        <a:t>Пешеходный мост                    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1 847 500</a:t>
                      </a:r>
                    </a:p>
                    <a:p>
                      <a:r>
                        <a:rPr lang="ru-RU" sz="2000" dirty="0"/>
                        <a:t>300 000</a:t>
                      </a:r>
                    </a:p>
                    <a:p>
                      <a:r>
                        <a:rPr lang="ru-RU" sz="2000" dirty="0"/>
                        <a:t>300 000</a:t>
                      </a:r>
                    </a:p>
                    <a:p>
                      <a:endParaRPr lang="ru-RU" sz="2000" dirty="0"/>
                    </a:p>
                    <a:p>
                      <a:r>
                        <a:rPr lang="ru-RU" sz="2000" dirty="0"/>
                        <a:t>100 000</a:t>
                      </a:r>
                    </a:p>
                    <a:p>
                      <a:r>
                        <a:rPr lang="ru-RU" sz="2000" dirty="0"/>
                        <a:t>225 000</a:t>
                      </a:r>
                    </a:p>
                    <a:p>
                      <a:r>
                        <a:rPr lang="ru-RU" sz="2000" dirty="0"/>
                        <a:t>150 000</a:t>
                      </a:r>
                    </a:p>
                    <a:p>
                      <a:r>
                        <a:rPr lang="ru-RU" sz="2000" dirty="0"/>
                        <a:t>100 000</a:t>
                      </a:r>
                    </a:p>
                    <a:p>
                      <a:r>
                        <a:rPr lang="ru-RU" sz="2000" dirty="0"/>
                        <a:t>200 000</a:t>
                      </a:r>
                    </a:p>
                    <a:p>
                      <a:endParaRPr lang="ru-RU" sz="2000" dirty="0"/>
                    </a:p>
                    <a:p>
                      <a:endParaRPr lang="ru-R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85468937"/>
                  </a:ext>
                </a:extLst>
              </a:tr>
              <a:tr h="27670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31857596"/>
                  </a:ext>
                </a:extLst>
              </a:tr>
              <a:tr h="27670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56543220"/>
                  </a:ext>
                </a:extLst>
              </a:tr>
              <a:tr h="27670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49005611"/>
                  </a:ext>
                </a:extLst>
              </a:tr>
              <a:tr h="27670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99423715"/>
                  </a:ext>
                </a:extLst>
              </a:tr>
              <a:tr h="27670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08567640"/>
                  </a:ext>
                </a:extLst>
              </a:tr>
              <a:tr h="27670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06563700"/>
                  </a:ext>
                </a:extLst>
              </a:tr>
            </a:tbl>
          </a:graphicData>
        </a:graphic>
      </p:graphicFrame>
      <p:pic>
        <p:nvPicPr>
          <p:cNvPr id="3" name="Picture 2" descr="C:\Users\1\Desktop\документы\фото\башня кутэру\DSC01591.JPG">
            <a:extLst>
              <a:ext uri="{FF2B5EF4-FFF2-40B4-BE49-F238E27FC236}">
                <a16:creationId xmlns="" xmlns:a16="http://schemas.microsoft.com/office/drawing/2014/main" id="{4FB24880-ED5F-3D80-177B-0D777B218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829" y="4351624"/>
            <a:ext cx="3812485" cy="2201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="" xmlns:a16="http://schemas.microsoft.com/office/drawing/2014/main" id="{31C655B6-5E6B-093C-2CBF-DCE9D5EA9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547" y="1239612"/>
            <a:ext cx="1950549" cy="311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1\Desktop\документы\фото\посл фото\DSC01613.JPG">
            <a:extLst>
              <a:ext uri="{FF2B5EF4-FFF2-40B4-BE49-F238E27FC236}">
                <a16:creationId xmlns="" xmlns:a16="http://schemas.microsoft.com/office/drawing/2014/main" id="{50C7C6E4-6BD9-86CC-C41B-18FA9029F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314" y="4003838"/>
            <a:ext cx="2446155" cy="20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1\Desktop\посл фото\DSC01605.JPG">
            <a:extLst>
              <a:ext uri="{FF2B5EF4-FFF2-40B4-BE49-F238E27FC236}">
                <a16:creationId xmlns="" xmlns:a16="http://schemas.microsoft.com/office/drawing/2014/main" id="{42B7E498-3A4C-F7E2-4532-61A57F15C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927" y="3265405"/>
            <a:ext cx="2931894" cy="208758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8DE97CAC-25D9-CC83-4BC6-1EED1381D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547" y="4449693"/>
            <a:ext cx="2714625" cy="235743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15614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2560" y="1"/>
            <a:ext cx="9395460" cy="731520"/>
          </a:xfrm>
        </p:spPr>
        <p:txBody>
          <a:bodyPr>
            <a:normAutofit/>
          </a:bodyPr>
          <a:lstStyle/>
          <a:p>
            <a:pPr algn="ctr"/>
            <a:r>
              <a:rPr lang="ru-RU" sz="3840" b="1" dirty="0">
                <a:solidFill>
                  <a:srgbClr val="705C4B"/>
                </a:solidFill>
                <a:latin typeface="Arial" pitchFamily="34" charset="0"/>
                <a:cs typeface="Arial" pitchFamily="34" charset="0"/>
              </a:rPr>
              <a:t>Самообложение</a:t>
            </a:r>
          </a:p>
        </p:txBody>
      </p:sp>
      <p:pic>
        <p:nvPicPr>
          <p:cNvPr id="7" name="Picture 2" descr="https://im0-tub-ru.yandex.net/i?id=8323621004ce2b0a666008be9aca1e39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0"/>
            <a:ext cx="551048" cy="746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91"/>
          <p:cNvSpPr/>
          <p:nvPr/>
        </p:nvSpPr>
        <p:spPr>
          <a:xfrm>
            <a:off x="0" y="1"/>
            <a:ext cx="486953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0827" y="3491503"/>
            <a:ext cx="4402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Родник в д.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Битлянгур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16880" y="3185160"/>
            <a:ext cx="4872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Родник в д. Красная Гора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1" y="6486258"/>
            <a:ext cx="4777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Щебенение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уличных дорог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80560" y="6355080"/>
            <a:ext cx="6601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Пожарная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безопасность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73479" y="832722"/>
            <a:ext cx="3085783" cy="23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5" name="Picture 3" descr="C:\Users\1\Desktop\2022 сходы\IMG-20230113-WA002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62600" y="594360"/>
            <a:ext cx="3307080" cy="2480310"/>
          </a:xfrm>
          <a:prstGeom prst="rect">
            <a:avLst/>
          </a:prstGeom>
          <a:noFill/>
        </p:spPr>
      </p:pic>
      <p:pic>
        <p:nvPicPr>
          <p:cNvPr id="38916" name="Picture 4" descr="C:\Users\1\Desktop\2022 сходы\IMG-20230113-WA00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69720" y="3906520"/>
            <a:ext cx="1859280" cy="2479040"/>
          </a:xfrm>
          <a:prstGeom prst="rect">
            <a:avLst/>
          </a:prstGeom>
          <a:noFill/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29238" y="3629978"/>
            <a:ext cx="2674937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44000" y="564304"/>
            <a:ext cx="2445703" cy="2956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9204960" y="3733800"/>
            <a:ext cx="224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Пешеходный мост в с. Верхний </a:t>
            </a:r>
            <a:r>
              <a:rPr lang="ru-RU" b="1" dirty="0" err="1" smtClean="0"/>
              <a:t>Искубаш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3774502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2560" y="1"/>
            <a:ext cx="9395460" cy="731520"/>
          </a:xfrm>
        </p:spPr>
        <p:txBody>
          <a:bodyPr>
            <a:normAutofit/>
          </a:bodyPr>
          <a:lstStyle/>
          <a:p>
            <a:pPr algn="ctr"/>
            <a:r>
              <a:rPr lang="ru-RU" sz="3840" b="1" dirty="0">
                <a:solidFill>
                  <a:srgbClr val="705C4B"/>
                </a:solidFill>
                <a:latin typeface="Arial" pitchFamily="34" charset="0"/>
                <a:cs typeface="Arial" pitchFamily="34" charset="0"/>
              </a:rPr>
              <a:t>Торговля</a:t>
            </a:r>
          </a:p>
        </p:txBody>
      </p:sp>
      <p:pic>
        <p:nvPicPr>
          <p:cNvPr id="7" name="Picture 2" descr="https://im0-tub-ru.yandex.net/i?id=8323621004ce2b0a666008be9aca1e39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0"/>
            <a:ext cx="551048" cy="746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91"/>
          <p:cNvSpPr/>
          <p:nvPr/>
        </p:nvSpPr>
        <p:spPr>
          <a:xfrm>
            <a:off x="0" y="1"/>
            <a:ext cx="486953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0827" y="3491503"/>
            <a:ext cx="6183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ИП «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Гиниятуллина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Д.К.»                                                                     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5388" y="789623"/>
            <a:ext cx="2767012" cy="2767012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08620" y="838200"/>
            <a:ext cx="3464928" cy="2592921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69155" y="752475"/>
            <a:ext cx="2857500" cy="2786063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8503920" y="3749040"/>
            <a:ext cx="2562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       Выездная торговля</a:t>
            </a:r>
          </a:p>
        </p:txBody>
      </p:sp>
      <p:pic>
        <p:nvPicPr>
          <p:cNvPr id="20" name="Picture 3" descr="Рисунок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83920" y="4409123"/>
            <a:ext cx="3214688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1158240" y="6370320"/>
            <a:ext cx="1824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Торговля в почте</a:t>
            </a:r>
          </a:p>
        </p:txBody>
      </p:sp>
      <p:pic>
        <p:nvPicPr>
          <p:cNvPr id="36865" name="Picture 1" descr="C:\Users\1\Desktop\IMG-20230113-WA004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53840" y="4404360"/>
            <a:ext cx="1840230" cy="2453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87672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2560" y="1"/>
            <a:ext cx="9395460" cy="731520"/>
          </a:xfrm>
        </p:spPr>
        <p:txBody>
          <a:bodyPr>
            <a:normAutofit/>
          </a:bodyPr>
          <a:lstStyle/>
          <a:p>
            <a:pPr algn="ctr"/>
            <a:r>
              <a:rPr lang="ru-RU" sz="3840" b="1" dirty="0">
                <a:solidFill>
                  <a:srgbClr val="705C4B"/>
                </a:solidFill>
                <a:latin typeface="Arial" pitchFamily="34" charset="0"/>
                <a:cs typeface="Arial" pitchFamily="34" charset="0"/>
              </a:rPr>
              <a:t>Образование</a:t>
            </a:r>
          </a:p>
        </p:txBody>
      </p:sp>
      <p:pic>
        <p:nvPicPr>
          <p:cNvPr id="7" name="Picture 2" descr="https://im0-tub-ru.yandex.net/i?id=8323621004ce2b0a666008be9aca1e39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0"/>
            <a:ext cx="551048" cy="746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91"/>
          <p:cNvSpPr/>
          <p:nvPr/>
        </p:nvSpPr>
        <p:spPr>
          <a:xfrm>
            <a:off x="0" y="1"/>
            <a:ext cx="486953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4520" y="1463040"/>
            <a:ext cx="7802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МБОУ «СОШ с. Нижний </a:t>
            </a:r>
            <a:r>
              <a:rPr lang="ru-RU" sz="2000" b="1" dirty="0" err="1"/>
              <a:t>Искубаш</a:t>
            </a:r>
            <a:r>
              <a:rPr lang="ru-RU" sz="2000" b="1" dirty="0"/>
              <a:t> </a:t>
            </a:r>
            <a:r>
              <a:rPr lang="ru-RU" sz="2000" b="1" dirty="0" err="1"/>
              <a:t>Кукморского</a:t>
            </a:r>
            <a:r>
              <a:rPr lang="ru-RU" sz="2000" b="1" dirty="0"/>
              <a:t> муниципального района РТ</a:t>
            </a: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8670" y="1873568"/>
            <a:ext cx="3356150" cy="2561272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8" name="Picture 7" descr="C:\Users\1\Desktop\документы\фото\посл фото\DSC0161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95600" y="4387215"/>
            <a:ext cx="3357563" cy="21145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66348" y="1884998"/>
            <a:ext cx="3857625" cy="25717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42918" y="3800460"/>
            <a:ext cx="3643338" cy="2651124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1B56076-7922-2AEA-3651-66B1571033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0" y="-12507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17486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2560" y="1"/>
            <a:ext cx="9395460" cy="731520"/>
          </a:xfrm>
        </p:spPr>
        <p:txBody>
          <a:bodyPr>
            <a:normAutofit/>
          </a:bodyPr>
          <a:lstStyle/>
          <a:p>
            <a:pPr algn="ctr"/>
            <a:r>
              <a:rPr lang="ru-RU" sz="3840" b="1" dirty="0">
                <a:solidFill>
                  <a:srgbClr val="705C4B"/>
                </a:solidFill>
                <a:latin typeface="Arial" pitchFamily="34" charset="0"/>
                <a:cs typeface="Arial" pitchFamily="34" charset="0"/>
              </a:rPr>
              <a:t>Культура</a:t>
            </a:r>
          </a:p>
        </p:txBody>
      </p:sp>
      <p:pic>
        <p:nvPicPr>
          <p:cNvPr id="7" name="Picture 2" descr="https://im0-tub-ru.yandex.net/i?id=8323621004ce2b0a666008be9aca1e39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0"/>
            <a:ext cx="551048" cy="746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91"/>
          <p:cNvSpPr/>
          <p:nvPr/>
        </p:nvSpPr>
        <p:spPr>
          <a:xfrm>
            <a:off x="0" y="1"/>
            <a:ext cx="486953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828502"/>
            <a:ext cx="4777098" cy="264109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007" y="828502"/>
            <a:ext cx="4777098" cy="264109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3860835"/>
            <a:ext cx="4777098" cy="262542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373" y="3860835"/>
            <a:ext cx="4777098" cy="2625423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100827" y="3491503"/>
            <a:ext cx="4402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СДК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с.Манзарас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7366" y="3469593"/>
            <a:ext cx="4896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Спортивная площадка в с.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Манзарас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1" y="6486258"/>
            <a:ext cx="4777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Спортивная площадка в с.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Манзарас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05373" y="6480016"/>
            <a:ext cx="4777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Спортивная площадка в с. Манзарас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24DD142-3BFE-9A02-6090-E42903F39E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887625"/>
            <a:ext cx="4777097" cy="254137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7E2B53F6-6D85-EC25-5CAB-175099C566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3882746"/>
            <a:ext cx="4777098" cy="262542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10944B60-C968-BABD-2706-D3D30E4BA3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731" y="887625"/>
            <a:ext cx="4896739" cy="2641091"/>
          </a:xfrm>
          <a:prstGeom prst="rect">
            <a:avLst/>
          </a:prstGeom>
        </p:spPr>
      </p:pic>
      <p:pic>
        <p:nvPicPr>
          <p:cNvPr id="14" name="Picture 3" descr="C:\Users\1\Desktop\документы\фото\клуб Сария 2020\IMG-20191004-WA0053.jpg">
            <a:extLst>
              <a:ext uri="{FF2B5EF4-FFF2-40B4-BE49-F238E27FC236}">
                <a16:creationId xmlns="" xmlns:a16="http://schemas.microsoft.com/office/drawing/2014/main" id="{67C379A6-C80B-510F-604B-94348BE2D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372" y="3789445"/>
            <a:ext cx="4777098" cy="26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04813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2560" y="1"/>
            <a:ext cx="9395460" cy="731520"/>
          </a:xfrm>
        </p:spPr>
        <p:txBody>
          <a:bodyPr>
            <a:normAutofit/>
          </a:bodyPr>
          <a:lstStyle/>
          <a:p>
            <a:pPr algn="ctr"/>
            <a:r>
              <a:rPr lang="ru-RU" sz="3840" b="1" dirty="0">
                <a:solidFill>
                  <a:srgbClr val="705C4B"/>
                </a:solidFill>
                <a:latin typeface="Arial" pitchFamily="34" charset="0"/>
                <a:cs typeface="Arial" pitchFamily="34" charset="0"/>
              </a:rPr>
              <a:t>Религиозные учреждения</a:t>
            </a:r>
          </a:p>
        </p:txBody>
      </p:sp>
      <p:pic>
        <p:nvPicPr>
          <p:cNvPr id="7" name="Picture 2" descr="https://im0-tub-ru.yandex.net/i?id=8323621004ce2b0a666008be9aca1e39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0"/>
            <a:ext cx="551048" cy="746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91"/>
          <p:cNvSpPr/>
          <p:nvPr/>
        </p:nvSpPr>
        <p:spPr>
          <a:xfrm>
            <a:off x="0" y="1"/>
            <a:ext cx="486953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6" descr="F:\мәчетләр\Битлянгур авылында мәчет  һәм мәдрәсә.JPG">
            <a:extLst>
              <a:ext uri="{FF2B5EF4-FFF2-40B4-BE49-F238E27FC236}">
                <a16:creationId xmlns="" xmlns:a16="http://schemas.microsoft.com/office/drawing/2014/main" id="{3222384F-FEA4-9362-E777-2A650A923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297" y="665007"/>
            <a:ext cx="3266451" cy="2449254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7" descr="F:\мәчетләр\Югары Өскебаш авылы мәчете.JPG">
            <a:extLst>
              <a:ext uri="{FF2B5EF4-FFF2-40B4-BE49-F238E27FC236}">
                <a16:creationId xmlns="" xmlns:a16="http://schemas.microsoft.com/office/drawing/2014/main" id="{4714355F-5489-0066-2C87-0E7C20DEF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917" y="1860879"/>
            <a:ext cx="3879781" cy="2741601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1\Desktop\IMG-20230117-WA001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66760" y="3855720"/>
            <a:ext cx="3550920" cy="266319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4049704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2560" y="1"/>
            <a:ext cx="9395460" cy="731520"/>
          </a:xfrm>
        </p:spPr>
        <p:txBody>
          <a:bodyPr>
            <a:normAutofit/>
          </a:bodyPr>
          <a:lstStyle/>
          <a:p>
            <a:pPr algn="ctr"/>
            <a:r>
              <a:rPr lang="ru-RU" sz="3840" b="1" dirty="0">
                <a:solidFill>
                  <a:srgbClr val="705C4B"/>
                </a:solidFill>
                <a:latin typeface="Arial" pitchFamily="34" charset="0"/>
                <a:cs typeface="Arial" pitchFamily="34" charset="0"/>
              </a:rPr>
              <a:t>10 Заседаний Совета</a:t>
            </a:r>
          </a:p>
        </p:txBody>
      </p:sp>
      <p:pic>
        <p:nvPicPr>
          <p:cNvPr id="7" name="Picture 2" descr="https://im0-tub-ru.yandex.net/i?id=8323621004ce2b0a666008be9aca1e39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0"/>
            <a:ext cx="551048" cy="746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91"/>
          <p:cNvSpPr/>
          <p:nvPr/>
        </p:nvSpPr>
        <p:spPr>
          <a:xfrm>
            <a:off x="0" y="1"/>
            <a:ext cx="486953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007" y="828502"/>
            <a:ext cx="4777098" cy="281168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3860835"/>
            <a:ext cx="4777098" cy="281168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2" descr="C:\Users\1\Desktop\IMG_20200918_1600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929640" y="807720"/>
            <a:ext cx="4770120" cy="2971800"/>
          </a:xfrm>
          <a:prstGeom prst="rect">
            <a:avLst/>
          </a:prstGeom>
          <a:noFill/>
        </p:spPr>
      </p:pic>
      <p:pic>
        <p:nvPicPr>
          <p:cNvPr id="14" name="Picture 8" descr="C:\Users\1\Desktop\В Чарлинском и Нижнеискубашском сельских поселениях состоялись сходы граждан_files\view_5535567_403090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7921" y="847724"/>
            <a:ext cx="4770120" cy="28098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14400" y="3870960"/>
            <a:ext cx="4754880" cy="2773679"/>
          </a:xfrm>
          <a:prstGeom prst="rect">
            <a:avLst/>
          </a:prstGeom>
          <a:noFill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97625" y="3779520"/>
            <a:ext cx="1909420" cy="284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518579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2560" y="1"/>
            <a:ext cx="9395460" cy="731520"/>
          </a:xfrm>
        </p:spPr>
        <p:txBody>
          <a:bodyPr>
            <a:normAutofit/>
          </a:bodyPr>
          <a:lstStyle/>
          <a:p>
            <a:pPr algn="ctr"/>
            <a:r>
              <a:rPr lang="ru-RU" sz="3840" b="1" dirty="0">
                <a:solidFill>
                  <a:srgbClr val="705C4B"/>
                </a:solidFill>
                <a:latin typeface="Arial" pitchFamily="34" charset="0"/>
                <a:cs typeface="Arial" pitchFamily="34" charset="0"/>
              </a:rPr>
              <a:t>Спорт</a:t>
            </a:r>
          </a:p>
        </p:txBody>
      </p:sp>
      <p:pic>
        <p:nvPicPr>
          <p:cNvPr id="7" name="Picture 2" descr="https://im0-tub-ru.yandex.net/i?id=8323621004ce2b0a666008be9aca1e39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0"/>
            <a:ext cx="551048" cy="746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91"/>
          <p:cNvSpPr/>
          <p:nvPr/>
        </p:nvSpPr>
        <p:spPr>
          <a:xfrm>
            <a:off x="0" y="1"/>
            <a:ext cx="486953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059C368-E2DE-9D1A-6CEC-580E278D2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64" y="725567"/>
            <a:ext cx="5623140" cy="270343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3E92E2BF-1170-2DFE-57B7-C2F027A335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516" y="1457087"/>
            <a:ext cx="3021496" cy="226612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9A666BA1-0826-0A14-99FB-7EAE260E61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243" y="0"/>
            <a:ext cx="2866650" cy="38222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D2322F38-A796-C4BE-2788-E304E5513B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16" y="3822200"/>
            <a:ext cx="4299303" cy="322447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2CFF1CEB-DD9B-E50F-08BB-2010802108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926" y="3989670"/>
            <a:ext cx="3674317" cy="2755738"/>
          </a:xfrm>
          <a:prstGeom prst="rect">
            <a:avLst/>
          </a:prstGeom>
        </p:spPr>
      </p:pic>
      <p:pic>
        <p:nvPicPr>
          <p:cNvPr id="25" name="Picture 4">
            <a:extLst>
              <a:ext uri="{FF2B5EF4-FFF2-40B4-BE49-F238E27FC236}">
                <a16:creationId xmlns="" xmlns:a16="http://schemas.microsoft.com/office/drawing/2014/main" id="{8D8C2F3B-00A7-4627-D320-6BE9B8DB4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44" y="3463840"/>
            <a:ext cx="3171450" cy="298997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20900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2560" y="1"/>
            <a:ext cx="9395460" cy="731520"/>
          </a:xfrm>
        </p:spPr>
        <p:txBody>
          <a:bodyPr>
            <a:normAutofit/>
          </a:bodyPr>
          <a:lstStyle/>
          <a:p>
            <a:pPr algn="ctr"/>
            <a:r>
              <a:rPr lang="ru-RU" sz="3840" b="1" dirty="0">
                <a:solidFill>
                  <a:srgbClr val="705C4B"/>
                </a:solidFill>
                <a:latin typeface="Arial" pitchFamily="34" charset="0"/>
                <a:cs typeface="Arial" pitchFamily="34" charset="0"/>
              </a:rPr>
              <a:t>Мероприятия</a:t>
            </a:r>
          </a:p>
        </p:txBody>
      </p:sp>
      <p:pic>
        <p:nvPicPr>
          <p:cNvPr id="7" name="Picture 2" descr="https://im0-tub-ru.yandex.net/i?id=8323621004ce2b0a666008be9aca1e39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0"/>
            <a:ext cx="551048" cy="746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91"/>
          <p:cNvSpPr/>
          <p:nvPr/>
        </p:nvSpPr>
        <p:spPr>
          <a:xfrm>
            <a:off x="0" y="1"/>
            <a:ext cx="486953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E3AAD29F-9DDC-CCC2-9191-D17923185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1" y="746695"/>
            <a:ext cx="3528456" cy="2042133"/>
          </a:xfrm>
          <a:prstGeom prst="rect">
            <a:avLst/>
          </a:prstGeom>
          <a:noFill/>
        </p:spPr>
      </p:pic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91C23026-3BEC-D1C4-769A-09E8DE645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009" y="2096052"/>
            <a:ext cx="307181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D511292-F0F5-BFA7-3D7F-A5FB7EA49D8F}"/>
              </a:ext>
            </a:extLst>
          </p:cNvPr>
          <p:cNvSpPr txBox="1"/>
          <p:nvPr/>
        </p:nvSpPr>
        <p:spPr>
          <a:xfrm>
            <a:off x="885125" y="3101009"/>
            <a:ext cx="2308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вакцинация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8A8F456E-B015-F381-7F2A-C51D79924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35778" y="91765"/>
            <a:ext cx="2672383" cy="2004287"/>
          </a:xfrm>
          <a:prstGeom prst="rect">
            <a:avLst/>
          </a:prstGeom>
          <a:noFill/>
        </p:spPr>
      </p:pic>
      <p:pic>
        <p:nvPicPr>
          <p:cNvPr id="17" name="Picture 3">
            <a:extLst>
              <a:ext uri="{FF2B5EF4-FFF2-40B4-BE49-F238E27FC236}">
                <a16:creationId xmlns="" xmlns:a16="http://schemas.microsoft.com/office/drawing/2014/main" id="{5BC50624-CEC0-9B0A-2800-8ACF3B4C3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668" y="1483277"/>
            <a:ext cx="221456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665A75B-43AE-2BA6-D25E-FC5466AB61E4}"/>
              </a:ext>
            </a:extLst>
          </p:cNvPr>
          <p:cNvSpPr txBox="1"/>
          <p:nvPr/>
        </p:nvSpPr>
        <p:spPr>
          <a:xfrm>
            <a:off x="9992139" y="2579159"/>
            <a:ext cx="1916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Терроризм </a:t>
            </a:r>
            <a:r>
              <a:rPr lang="tt-RU" dirty="0" err="1" smtClean="0"/>
              <a:t>һ</a:t>
            </a:r>
            <a:r>
              <a:rPr lang="ru-RU" dirty="0" err="1" smtClean="0"/>
              <a:t>эм</a:t>
            </a:r>
            <a:r>
              <a:rPr lang="ru-RU" dirty="0" smtClean="0"/>
              <a:t> </a:t>
            </a:r>
            <a:endParaRPr lang="ru-RU" dirty="0"/>
          </a:p>
          <a:p>
            <a:r>
              <a:rPr lang="ru-RU" dirty="0" err="1"/>
              <a:t>Экстремизнан</a:t>
            </a:r>
            <a:r>
              <a:rPr lang="ru-RU" dirty="0"/>
              <a:t> </a:t>
            </a:r>
          </a:p>
          <a:p>
            <a:r>
              <a:rPr lang="ru-RU" dirty="0"/>
              <a:t>профилактика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="" xmlns:a16="http://schemas.microsoft.com/office/drawing/2014/main" id="{C803002B-1D4E-07AA-3F53-F23D9F30E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443" y="3837297"/>
            <a:ext cx="3233737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359941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>
            <a:extLst>
              <a:ext uri="{FF2B5EF4-FFF2-40B4-BE49-F238E27FC236}">
                <a16:creationId xmlns="" xmlns:a16="http://schemas.microsoft.com/office/drawing/2014/main" id="{55D553D3-DCE6-C2B5-2952-C185FB418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189" y="428626"/>
            <a:ext cx="7426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t-RU" altLang="ru-RU" sz="2400" b="1"/>
              <a:t>Афганчылар белән районара чара үткәрелде</a:t>
            </a:r>
            <a:endParaRPr lang="ru-RU" altLang="ru-RU" sz="2400" b="1"/>
          </a:p>
        </p:txBody>
      </p:sp>
      <p:pic>
        <p:nvPicPr>
          <p:cNvPr id="25603" name="Picture 4" descr="https://storage.myseldon.com/news_pict_3A/3A393BA9ACCAD5DAC88E3F8E769344A4">
            <a:extLst>
              <a:ext uri="{FF2B5EF4-FFF2-40B4-BE49-F238E27FC236}">
                <a16:creationId xmlns="" xmlns:a16="http://schemas.microsoft.com/office/drawing/2014/main" id="{C343F2B0-3824-597F-EA37-3634E12C2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071564"/>
            <a:ext cx="3071813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AutoShape 6" descr="Завершился вывод войск СССР из Афганистана">
            <a:extLst>
              <a:ext uri="{FF2B5EF4-FFF2-40B4-BE49-F238E27FC236}">
                <a16:creationId xmlns="" xmlns:a16="http://schemas.microsoft.com/office/drawing/2014/main" id="{49937E14-C108-B4DB-D83B-56D9606F5C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5605" name="AutoShape 8" descr="Завершился вывод войск СССР из Афганистана">
            <a:extLst>
              <a:ext uri="{FF2B5EF4-FFF2-40B4-BE49-F238E27FC236}">
                <a16:creationId xmlns="" xmlns:a16="http://schemas.microsoft.com/office/drawing/2014/main" id="{A133CEE4-EA65-C91F-598D-31E37F4E90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5606" name="AutoShape 10" descr="Завершился вывод войск СССР из Афганистана">
            <a:extLst>
              <a:ext uri="{FF2B5EF4-FFF2-40B4-BE49-F238E27FC236}">
                <a16:creationId xmlns="" xmlns:a16="http://schemas.microsoft.com/office/drawing/2014/main" id="{FBDC0D96-0EBB-3994-585C-602E63B9FA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25607" name="Picture 12" descr="https://img.gazeta.ru/files3/115/12186115/RIAN_57453.HR-pic4_zoom-1500x1500-64044.jpg">
            <a:extLst>
              <a:ext uri="{FF2B5EF4-FFF2-40B4-BE49-F238E27FC236}">
                <a16:creationId xmlns="" xmlns:a16="http://schemas.microsoft.com/office/drawing/2014/main" id="{57033B3B-67CA-F22C-364D-3898E6E90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238" y="4572000"/>
            <a:ext cx="3052762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3" descr="C:\Users\1\Desktop\документы\фото\афганец\IMG_20210215_122654.jpg">
            <a:extLst>
              <a:ext uri="{FF2B5EF4-FFF2-40B4-BE49-F238E27FC236}">
                <a16:creationId xmlns="" xmlns:a16="http://schemas.microsoft.com/office/drawing/2014/main" id="{C6090F5E-ACDA-3788-81E0-0317A3925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1" y="1928813"/>
            <a:ext cx="278606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14" descr="C:\Users\1\Desktop\документы\фото\афганец\IMG-20220118-WA0009.jpg">
            <a:extLst>
              <a:ext uri="{FF2B5EF4-FFF2-40B4-BE49-F238E27FC236}">
                <a16:creationId xmlns="" xmlns:a16="http://schemas.microsoft.com/office/drawing/2014/main" id="{A19B9D7F-DE13-0D9A-B98D-C26F79329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3" y="1357314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5" descr="C:\Users\1\Desktop\документы\фото\афганец\IMG-20220118-WA0011.jpg">
            <a:extLst>
              <a:ext uri="{FF2B5EF4-FFF2-40B4-BE49-F238E27FC236}">
                <a16:creationId xmlns="" xmlns:a16="http://schemas.microsoft.com/office/drawing/2014/main" id="{FD70483C-543B-7BCF-4B5D-C52289629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4071939"/>
            <a:ext cx="32385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ject 91">
            <a:extLst>
              <a:ext uri="{FF2B5EF4-FFF2-40B4-BE49-F238E27FC236}">
                <a16:creationId xmlns="" xmlns:a16="http://schemas.microsoft.com/office/drawing/2014/main" id="{A71C0309-7980-A3E9-0D03-22D97B13DC88}"/>
              </a:ext>
            </a:extLst>
          </p:cNvPr>
          <p:cNvSpPr/>
          <p:nvPr/>
        </p:nvSpPr>
        <p:spPr>
          <a:xfrm>
            <a:off x="0" y="1"/>
            <a:ext cx="486953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https://im0-tub-ru.yandex.net/i?id=8323621004ce2b0a666008be9aca1e39&amp;n=13">
            <a:extLst>
              <a:ext uri="{FF2B5EF4-FFF2-40B4-BE49-F238E27FC236}">
                <a16:creationId xmlns="" xmlns:a16="http://schemas.microsoft.com/office/drawing/2014/main" id="{F4A27A80-BBB0-3AA8-C78F-9DB090D22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0"/>
            <a:ext cx="551048" cy="746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2560" y="1"/>
            <a:ext cx="9395460" cy="731520"/>
          </a:xfrm>
        </p:spPr>
        <p:txBody>
          <a:bodyPr>
            <a:normAutofit/>
          </a:bodyPr>
          <a:lstStyle/>
          <a:p>
            <a:pPr algn="ctr"/>
            <a:r>
              <a:rPr lang="ru-RU" sz="3840" b="1" dirty="0">
                <a:solidFill>
                  <a:srgbClr val="705C4B"/>
                </a:solidFill>
                <a:latin typeface="Arial" pitchFamily="34" charset="0"/>
                <a:cs typeface="Arial" pitchFamily="34" charset="0"/>
              </a:rPr>
              <a:t>Заброшенные дома</a:t>
            </a:r>
          </a:p>
        </p:txBody>
      </p:sp>
      <p:pic>
        <p:nvPicPr>
          <p:cNvPr id="7" name="Picture 2" descr="https://im0-tub-ru.yandex.net/i?id=8323621004ce2b0a666008be9aca1e39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0"/>
            <a:ext cx="551048" cy="746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91"/>
          <p:cNvSpPr/>
          <p:nvPr/>
        </p:nvSpPr>
        <p:spPr>
          <a:xfrm>
            <a:off x="0" y="1"/>
            <a:ext cx="486953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FB30AD6-A1C7-E2EF-F6E2-3F4F46D9ACD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926" y="2473710"/>
            <a:ext cx="2959343" cy="209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7AAE828-B707-1E8A-3103-4484BAA532B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62330" y="2224528"/>
            <a:ext cx="2467985" cy="254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0ADC7116-5D1C-994D-DA67-02BA8881C7B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0955" y="1809231"/>
            <a:ext cx="2646430" cy="2595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627A9851-9691-AF42-A781-98C177DDFF5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32849" y="461963"/>
            <a:ext cx="2749549" cy="250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246842F1-989C-FCD3-9E5C-4F3028016F2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10603" y="3157855"/>
            <a:ext cx="2711683" cy="1951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E4058FB9-8CE7-5940-EF9E-1B365E0C15A6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12393" y="4282952"/>
            <a:ext cx="2054875" cy="236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860A737A-EB67-3101-0DED-08239AD9E526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36968" y="4051643"/>
            <a:ext cx="2572959" cy="2623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C41E1A6E-4850-ABFF-B918-E6FD678CC3C7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844317" y="4221480"/>
            <a:ext cx="2105025" cy="263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550617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91"/>
          <p:cNvSpPr/>
          <p:nvPr/>
        </p:nvSpPr>
        <p:spPr>
          <a:xfrm>
            <a:off x="0" y="1"/>
            <a:ext cx="486953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Номер слайда 3"/>
          <p:cNvSpPr txBox="1">
            <a:spLocks/>
          </p:cNvSpPr>
          <p:nvPr/>
        </p:nvSpPr>
        <p:spPr>
          <a:xfrm>
            <a:off x="11677818" y="6446557"/>
            <a:ext cx="576943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2" descr="https://im0-tub-ru.yandex.net/i?id=8323621004ce2b0a666008be9aca1e39&amp;n=1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53" y="73686"/>
            <a:ext cx="586311" cy="56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432560" y="1"/>
            <a:ext cx="9395460" cy="73152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840" b="1" dirty="0">
                <a:solidFill>
                  <a:srgbClr val="705C4B"/>
                </a:solidFill>
                <a:latin typeface="Arial" pitchFamily="34" charset="0"/>
                <a:cs typeface="Arial" pitchFamily="34" charset="0"/>
              </a:rPr>
              <a:t>Мероприятия по популяризации электронных услуг (</a:t>
            </a:r>
            <a:r>
              <a:rPr lang="ru-RU" sz="1200" b="1" dirty="0">
                <a:solidFill>
                  <a:srgbClr val="705C4B"/>
                </a:solidFill>
                <a:latin typeface="Arial" pitchFamily="34" charset="0"/>
                <a:cs typeface="Arial" pitchFamily="34" charset="0"/>
              </a:rPr>
              <a:t>как осуществляются платежи за коммунальные услуги и как поставлена работа)</a:t>
            </a:r>
            <a:endParaRPr lang="ru-RU" sz="3840" b="1" dirty="0">
              <a:solidFill>
                <a:srgbClr val="705C4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5CE7A858-FC53-8BD6-F295-00093D4C0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08" y="2494721"/>
            <a:ext cx="4471781" cy="33538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D9ECFE79-C238-0F36-818E-5FA04062F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483" y="731521"/>
            <a:ext cx="6546971" cy="42828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200854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91"/>
          <p:cNvSpPr/>
          <p:nvPr/>
        </p:nvSpPr>
        <p:spPr>
          <a:xfrm>
            <a:off x="0" y="1"/>
            <a:ext cx="486953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Номер слайда 3"/>
          <p:cNvSpPr txBox="1">
            <a:spLocks/>
          </p:cNvSpPr>
          <p:nvPr/>
        </p:nvSpPr>
        <p:spPr>
          <a:xfrm>
            <a:off x="11677818" y="6446557"/>
            <a:ext cx="576943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2" descr="https://im0-tub-ru.yandex.net/i?id=8323621004ce2b0a666008be9aca1e39&amp;n=1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53" y="73686"/>
            <a:ext cx="586311" cy="56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75563459"/>
              </p:ext>
            </p:extLst>
          </p:nvPr>
        </p:nvGraphicFramePr>
        <p:xfrm>
          <a:off x="1341687" y="1256233"/>
          <a:ext cx="9699481" cy="34689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82187">
                  <a:extLst>
                    <a:ext uri="{9D8B030D-6E8A-4147-A177-3AD203B41FA5}">
                      <a16:colId xmlns="" xmlns:a16="http://schemas.microsoft.com/office/drawing/2014/main" val="1824941685"/>
                    </a:ext>
                  </a:extLst>
                </a:gridCol>
                <a:gridCol w="852312">
                  <a:extLst>
                    <a:ext uri="{9D8B030D-6E8A-4147-A177-3AD203B41FA5}">
                      <a16:colId xmlns="" xmlns:a16="http://schemas.microsoft.com/office/drawing/2014/main" val="3477677952"/>
                    </a:ext>
                  </a:extLst>
                </a:gridCol>
                <a:gridCol w="1278467">
                  <a:extLst>
                    <a:ext uri="{9D8B030D-6E8A-4147-A177-3AD203B41FA5}">
                      <a16:colId xmlns="" xmlns:a16="http://schemas.microsoft.com/office/drawing/2014/main" val="463416246"/>
                    </a:ext>
                  </a:extLst>
                </a:gridCol>
                <a:gridCol w="945533">
                  <a:extLst>
                    <a:ext uri="{9D8B030D-6E8A-4147-A177-3AD203B41FA5}">
                      <a16:colId xmlns="" xmlns:a16="http://schemas.microsoft.com/office/drawing/2014/main" val="3012148685"/>
                    </a:ext>
                  </a:extLst>
                </a:gridCol>
                <a:gridCol w="1291784">
                  <a:extLst>
                    <a:ext uri="{9D8B030D-6E8A-4147-A177-3AD203B41FA5}">
                      <a16:colId xmlns="" xmlns:a16="http://schemas.microsoft.com/office/drawing/2014/main" val="1026125226"/>
                    </a:ext>
                  </a:extLst>
                </a:gridCol>
                <a:gridCol w="852312">
                  <a:extLst>
                    <a:ext uri="{9D8B030D-6E8A-4147-A177-3AD203B41FA5}">
                      <a16:colId xmlns="" xmlns:a16="http://schemas.microsoft.com/office/drawing/2014/main" val="2779992475"/>
                    </a:ext>
                  </a:extLst>
                </a:gridCol>
                <a:gridCol w="1101370">
                  <a:extLst>
                    <a:ext uri="{9D8B030D-6E8A-4147-A177-3AD203B41FA5}">
                      <a16:colId xmlns="" xmlns:a16="http://schemas.microsoft.com/office/drawing/2014/main" val="584366111"/>
                    </a:ext>
                  </a:extLst>
                </a:gridCol>
                <a:gridCol w="1495516">
                  <a:extLst>
                    <a:ext uri="{9D8B030D-6E8A-4147-A177-3AD203B41FA5}">
                      <a16:colId xmlns="" xmlns:a16="http://schemas.microsoft.com/office/drawing/2014/main" val="2426372973"/>
                    </a:ext>
                  </a:extLst>
                </a:gridCol>
              </a:tblGrid>
              <a:tr h="45644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Налоги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2021г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г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2022г-2021г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Задолженность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05374533"/>
                  </a:ext>
                </a:extLst>
              </a:tr>
              <a:tr h="45644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ВСЕГО. </a:t>
                      </a:r>
                      <a:r>
                        <a:rPr lang="ru-RU" sz="1400" u="none" strike="noStrike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тыс.руб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поступление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план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поступление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01.01.2023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84027646"/>
                  </a:ext>
                </a:extLst>
              </a:tr>
              <a:tr h="45644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том числе: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94120036"/>
                  </a:ext>
                </a:extLst>
              </a:tr>
              <a:tr h="111828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земельный налог физических лиц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80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291 000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80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331 028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360 266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62293498"/>
                  </a:ext>
                </a:extLst>
              </a:tr>
              <a:tr h="98135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 на имущество физических лиц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80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88 000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85 639 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85 837 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172678"/>
                  </a:ext>
                </a:extLst>
              </a:tr>
            </a:tbl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1432560" y="1"/>
            <a:ext cx="9395460" cy="7315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840" b="1" dirty="0">
                <a:solidFill>
                  <a:srgbClr val="705C4B"/>
                </a:solidFill>
                <a:latin typeface="Arial" pitchFamily="34" charset="0"/>
                <a:cs typeface="Arial" pitchFamily="34" charset="0"/>
              </a:rPr>
              <a:t>Налоги</a:t>
            </a:r>
          </a:p>
        </p:txBody>
      </p:sp>
    </p:spTree>
    <p:extLst>
      <p:ext uri="{BB962C8B-B14F-4D97-AF65-F5344CB8AC3E}">
        <p14:creationId xmlns="" xmlns:p14="http://schemas.microsoft.com/office/powerpoint/2010/main" val="25990622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91"/>
          <p:cNvSpPr/>
          <p:nvPr/>
        </p:nvSpPr>
        <p:spPr>
          <a:xfrm>
            <a:off x="0" y="1"/>
            <a:ext cx="486953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Номер слайда 3"/>
          <p:cNvSpPr txBox="1">
            <a:spLocks/>
          </p:cNvSpPr>
          <p:nvPr/>
        </p:nvSpPr>
        <p:spPr>
          <a:xfrm>
            <a:off x="11677818" y="6446557"/>
            <a:ext cx="576943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2" descr="https://im0-tub-ru.yandex.net/i?id=8323621004ce2b0a666008be9aca1e39&amp;n=1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53" y="73686"/>
            <a:ext cx="586311" cy="56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72CCA92-AC68-C201-D0EC-D0F65B02D7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750" y="3897635"/>
            <a:ext cx="4308613" cy="28724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25D0656-4183-6F29-9FA3-0178268832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453" b="9160"/>
          <a:stretch/>
        </p:blipFill>
        <p:spPr>
          <a:xfrm>
            <a:off x="4721952" y="2566664"/>
            <a:ext cx="3547078" cy="23647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DD8C8E4-F672-1BEB-1D4B-52BABCB1456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9" t="15128" r="-199" b="11902"/>
          <a:stretch/>
        </p:blipFill>
        <p:spPr>
          <a:xfrm>
            <a:off x="486953" y="199944"/>
            <a:ext cx="4615134" cy="30642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837541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91"/>
          <p:cNvSpPr/>
          <p:nvPr/>
        </p:nvSpPr>
        <p:spPr>
          <a:xfrm>
            <a:off x="0" y="1"/>
            <a:ext cx="486953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Номер слайда 3"/>
          <p:cNvSpPr txBox="1">
            <a:spLocks/>
          </p:cNvSpPr>
          <p:nvPr/>
        </p:nvSpPr>
        <p:spPr>
          <a:xfrm>
            <a:off x="11677818" y="6446557"/>
            <a:ext cx="576943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2" descr="https://im0-tub-ru.yandex.net/i?id=8323621004ce2b0a666008be9aca1e39&amp;n=1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53" y="73686"/>
            <a:ext cx="586311" cy="56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54480" y="1264920"/>
            <a:ext cx="929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err="1" smtClean="0"/>
              <a:t>Игътибарыгыз</a:t>
            </a:r>
            <a:r>
              <a:rPr lang="ru-RU" sz="5400" dirty="0" smtClean="0"/>
              <a:t> </a:t>
            </a:r>
            <a:r>
              <a:rPr lang="tt-RU" sz="5400" dirty="0" smtClean="0"/>
              <a:t>өчен рәхмәт!</a:t>
            </a:r>
            <a:endParaRPr lang="ru-RU" sz="54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02313" y="2609850"/>
            <a:ext cx="6389687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88046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2560" y="1"/>
            <a:ext cx="9395460" cy="731520"/>
          </a:xfrm>
        </p:spPr>
        <p:txBody>
          <a:bodyPr>
            <a:normAutofit/>
          </a:bodyPr>
          <a:lstStyle/>
          <a:p>
            <a:pPr algn="ctr"/>
            <a:r>
              <a:rPr lang="ru-RU" sz="3840" b="1" dirty="0">
                <a:solidFill>
                  <a:srgbClr val="705C4B"/>
                </a:solidFill>
                <a:latin typeface="Arial" pitchFamily="34" charset="0"/>
                <a:cs typeface="Arial" pitchFamily="34" charset="0"/>
              </a:rPr>
              <a:t>Встречи с населением</a:t>
            </a:r>
          </a:p>
        </p:txBody>
      </p:sp>
      <p:pic>
        <p:nvPicPr>
          <p:cNvPr id="7" name="Picture 2" descr="https://im0-tub-ru.yandex.net/i?id=8323621004ce2b0a666008be9aca1e39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0"/>
            <a:ext cx="551048" cy="746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91"/>
          <p:cNvSpPr/>
          <p:nvPr/>
        </p:nvSpPr>
        <p:spPr>
          <a:xfrm>
            <a:off x="0" y="1"/>
            <a:ext cx="486953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828502"/>
            <a:ext cx="4777098" cy="281168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007" y="828502"/>
            <a:ext cx="4777098" cy="281168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3860835"/>
            <a:ext cx="4777098" cy="281168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373" y="3860835"/>
            <a:ext cx="4777098" cy="281168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160" y="792480"/>
            <a:ext cx="486156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3836670"/>
            <a:ext cx="4861560" cy="28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C:\Users\1\Desktop\документы\фото\сходы граждан 2020\IMG_20201124_14184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960" y="811530"/>
            <a:ext cx="4815840" cy="2922270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48400" y="3790950"/>
            <a:ext cx="4892040" cy="2853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150505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2560" y="1"/>
            <a:ext cx="9395460" cy="731520"/>
          </a:xfrm>
        </p:spPr>
        <p:txBody>
          <a:bodyPr>
            <a:normAutofit/>
          </a:bodyPr>
          <a:lstStyle/>
          <a:p>
            <a:pPr algn="ctr"/>
            <a:r>
              <a:rPr lang="ru-RU" sz="3840" b="1" dirty="0">
                <a:solidFill>
                  <a:srgbClr val="705C4B"/>
                </a:solidFill>
                <a:latin typeface="Arial" pitchFamily="34" charset="0"/>
                <a:cs typeface="Arial" pitchFamily="34" charset="0"/>
              </a:rPr>
              <a:t>Население</a:t>
            </a:r>
          </a:p>
        </p:txBody>
      </p:sp>
      <p:pic>
        <p:nvPicPr>
          <p:cNvPr id="7" name="Picture 2" descr="https://im0-tub-ru.yandex.net/i?id=8323621004ce2b0a666008be9aca1e39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0"/>
            <a:ext cx="551048" cy="746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91"/>
          <p:cNvSpPr/>
          <p:nvPr/>
        </p:nvSpPr>
        <p:spPr>
          <a:xfrm>
            <a:off x="0" y="1"/>
            <a:ext cx="486953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92468590"/>
              </p:ext>
            </p:extLst>
          </p:nvPr>
        </p:nvGraphicFramePr>
        <p:xfrm>
          <a:off x="1432560" y="1298963"/>
          <a:ext cx="9668427" cy="54664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18807">
                  <a:extLst>
                    <a:ext uri="{9D8B030D-6E8A-4147-A177-3AD203B41FA5}">
                      <a16:colId xmlns="" xmlns:a16="http://schemas.microsoft.com/office/drawing/2014/main" val="192581380"/>
                    </a:ext>
                  </a:extLst>
                </a:gridCol>
                <a:gridCol w="1230994">
                  <a:extLst>
                    <a:ext uri="{9D8B030D-6E8A-4147-A177-3AD203B41FA5}">
                      <a16:colId xmlns="" xmlns:a16="http://schemas.microsoft.com/office/drawing/2014/main" val="4064480796"/>
                    </a:ext>
                  </a:extLst>
                </a:gridCol>
                <a:gridCol w="1230994">
                  <a:extLst>
                    <a:ext uri="{9D8B030D-6E8A-4147-A177-3AD203B41FA5}">
                      <a16:colId xmlns="" xmlns:a16="http://schemas.microsoft.com/office/drawing/2014/main" val="665738780"/>
                    </a:ext>
                  </a:extLst>
                </a:gridCol>
                <a:gridCol w="2487632">
                  <a:extLst>
                    <a:ext uri="{9D8B030D-6E8A-4147-A177-3AD203B41FA5}">
                      <a16:colId xmlns="" xmlns:a16="http://schemas.microsoft.com/office/drawing/2014/main" val="1436381332"/>
                    </a:ext>
                  </a:extLst>
                </a:gridCol>
              </a:tblGrid>
              <a:tr h="546929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Наименование показателя 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2021г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2022г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2022г к 2021 г +,-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5141366"/>
                  </a:ext>
                </a:extLst>
              </a:tr>
              <a:tr h="262577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населения, чел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940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8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8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889393515"/>
                  </a:ext>
                </a:extLst>
              </a:tr>
              <a:tr h="262577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в </a:t>
                      </a:r>
                      <a:r>
                        <a:rPr lang="ru-RU" sz="18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т.ч</a:t>
                      </a:r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проживает в СП, чел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8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8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8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3877631290"/>
                  </a:ext>
                </a:extLst>
              </a:tr>
              <a:tr h="262577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дети до 17 лет, чел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80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8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8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2395710180"/>
                  </a:ext>
                </a:extLst>
              </a:tr>
              <a:tr h="262577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в </a:t>
                      </a:r>
                      <a:r>
                        <a:rPr lang="ru-RU" sz="18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т.ч</a:t>
                      </a:r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проживают  в СП, чел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70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8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8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633458655"/>
                  </a:ext>
                </a:extLst>
              </a:tr>
              <a:tr h="437046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пенсионеров, чел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307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8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8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735717670"/>
                  </a:ext>
                </a:extLst>
              </a:tr>
              <a:tr h="84603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жителей трудоспособного возраста, чел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522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8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8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211870132"/>
                  </a:ext>
                </a:extLst>
              </a:tr>
              <a:tr h="262577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 </a:t>
                      </a:r>
                      <a:r>
                        <a:rPr lang="ru-RU" sz="18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т.ч</a:t>
                      </a:r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фактически проживают в СП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411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8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8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3739323908"/>
                  </a:ext>
                </a:extLst>
              </a:tr>
              <a:tr h="73310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не работающих жителей трудоспособного возраста, чел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8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2019875178"/>
                  </a:ext>
                </a:extLst>
              </a:tr>
              <a:tr h="880217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жителей , состоящих на учете в центре занятости населения, чел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8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620402923"/>
                  </a:ext>
                </a:extLst>
              </a:tr>
              <a:tr h="603927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жителей, занятых по уходу за пожилыми, старше 80 лет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8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8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20641410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219633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2560" y="1"/>
            <a:ext cx="9395460" cy="731520"/>
          </a:xfrm>
        </p:spPr>
        <p:txBody>
          <a:bodyPr>
            <a:normAutofit/>
          </a:bodyPr>
          <a:lstStyle/>
          <a:p>
            <a:pPr algn="ctr"/>
            <a:r>
              <a:rPr lang="ru-RU" sz="3840" b="1" dirty="0">
                <a:solidFill>
                  <a:srgbClr val="705C4B"/>
                </a:solidFill>
                <a:latin typeface="Arial" pitchFamily="34" charset="0"/>
                <a:cs typeface="Arial" pitchFamily="34" charset="0"/>
              </a:rPr>
              <a:t>Демография</a:t>
            </a:r>
          </a:p>
        </p:txBody>
      </p:sp>
      <p:pic>
        <p:nvPicPr>
          <p:cNvPr id="7" name="Picture 2" descr="https://im0-tub-ru.yandex.net/i?id=8323621004ce2b0a666008be9aca1e39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0"/>
            <a:ext cx="551048" cy="746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91"/>
          <p:cNvSpPr/>
          <p:nvPr/>
        </p:nvSpPr>
        <p:spPr>
          <a:xfrm>
            <a:off x="0" y="1"/>
            <a:ext cx="486953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63347087"/>
              </p:ext>
            </p:extLst>
          </p:nvPr>
        </p:nvGraphicFramePr>
        <p:xfrm>
          <a:off x="1897165" y="719664"/>
          <a:ext cx="8477429" cy="34092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9255">
                  <a:extLst>
                    <a:ext uri="{9D8B030D-6E8A-4147-A177-3AD203B41FA5}">
                      <a16:colId xmlns="" xmlns:a16="http://schemas.microsoft.com/office/drawing/2014/main" val="3142640622"/>
                    </a:ext>
                  </a:extLst>
                </a:gridCol>
                <a:gridCol w="1500922">
                  <a:extLst>
                    <a:ext uri="{9D8B030D-6E8A-4147-A177-3AD203B41FA5}">
                      <a16:colId xmlns="" xmlns:a16="http://schemas.microsoft.com/office/drawing/2014/main" val="1259801108"/>
                    </a:ext>
                  </a:extLst>
                </a:gridCol>
                <a:gridCol w="1368488">
                  <a:extLst>
                    <a:ext uri="{9D8B030D-6E8A-4147-A177-3AD203B41FA5}">
                      <a16:colId xmlns="" xmlns:a16="http://schemas.microsoft.com/office/drawing/2014/main" val="4265788291"/>
                    </a:ext>
                  </a:extLst>
                </a:gridCol>
                <a:gridCol w="1818764">
                  <a:extLst>
                    <a:ext uri="{9D8B030D-6E8A-4147-A177-3AD203B41FA5}">
                      <a16:colId xmlns="" xmlns:a16="http://schemas.microsoft.com/office/drawing/2014/main" val="3852333108"/>
                    </a:ext>
                  </a:extLst>
                </a:gridCol>
              </a:tblGrid>
              <a:tr h="553902">
                <a:tc>
                  <a:txBody>
                    <a:bodyPr/>
                    <a:lstStyle/>
                    <a:p>
                      <a:r>
                        <a:rPr lang="ru-RU" dirty="0"/>
                        <a:t>Наименование показателя</a:t>
                      </a:r>
                    </a:p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2021г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2022г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+,-</a:t>
                      </a:r>
                      <a:r>
                        <a:rPr lang="ru-RU" baseline="0" dirty="0"/>
                        <a:t> 2022г к 2021г</a:t>
                      </a:r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9501394"/>
                  </a:ext>
                </a:extLst>
              </a:tr>
              <a:tr h="553902">
                <a:tc>
                  <a:txBody>
                    <a:bodyPr/>
                    <a:lstStyle/>
                    <a:p>
                      <a:r>
                        <a:rPr lang="ru-RU" dirty="0"/>
                        <a:t>Родилось, чел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6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-3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50456688"/>
                  </a:ext>
                </a:extLst>
              </a:tr>
              <a:tr h="341423">
                <a:tc>
                  <a:txBody>
                    <a:bodyPr/>
                    <a:lstStyle/>
                    <a:p>
                      <a:r>
                        <a:rPr lang="ru-RU" dirty="0"/>
                        <a:t> в </a:t>
                      </a:r>
                      <a:r>
                        <a:rPr lang="ru-RU" dirty="0" err="1"/>
                        <a:t>т.ч</a:t>
                      </a:r>
                      <a:r>
                        <a:rPr lang="ru-RU" dirty="0"/>
                        <a:t>. проживают в СП, чел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-1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26797893"/>
                  </a:ext>
                </a:extLst>
              </a:tr>
              <a:tr h="341423">
                <a:tc>
                  <a:txBody>
                    <a:bodyPr/>
                    <a:lstStyle/>
                    <a:p>
                      <a:r>
                        <a:rPr lang="ru-RU" dirty="0"/>
                        <a:t>Умерло, чел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25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26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+1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26279672"/>
                  </a:ext>
                </a:extLst>
              </a:tr>
              <a:tr h="341423">
                <a:tc>
                  <a:txBody>
                    <a:bodyPr/>
                    <a:lstStyle/>
                    <a:p>
                      <a:r>
                        <a:rPr lang="ru-RU" dirty="0"/>
                        <a:t>Прибыло, чел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+2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25184585"/>
                  </a:ext>
                </a:extLst>
              </a:tr>
              <a:tr h="477875">
                <a:tc>
                  <a:txBody>
                    <a:bodyPr/>
                    <a:lstStyle/>
                    <a:p>
                      <a:r>
                        <a:rPr lang="ru-RU" dirty="0"/>
                        <a:t>в </a:t>
                      </a:r>
                      <a:r>
                        <a:rPr lang="ru-RU" dirty="0" err="1"/>
                        <a:t>т.ч</a:t>
                      </a:r>
                      <a:r>
                        <a:rPr lang="ru-RU" dirty="0"/>
                        <a:t>. трудоспособного </a:t>
                      </a:r>
                      <a:r>
                        <a:rPr lang="ru-RU" dirty="0" err="1"/>
                        <a:t>возраста,чел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+1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95964984"/>
                  </a:ext>
                </a:extLst>
              </a:tr>
              <a:tr h="341423">
                <a:tc>
                  <a:txBody>
                    <a:bodyPr/>
                    <a:lstStyle/>
                    <a:p>
                      <a:r>
                        <a:rPr lang="ru-RU" dirty="0"/>
                        <a:t>Убыло, чел.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15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+5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74554810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65" y="4234329"/>
            <a:ext cx="4062580" cy="248266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33" y="4234329"/>
            <a:ext cx="4042161" cy="2482665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443955" y="4965107"/>
            <a:ext cx="1295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Фото детей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69957" y="5117507"/>
            <a:ext cx="2389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Фото детей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89760" y="4251961"/>
            <a:ext cx="4099560" cy="242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 descr="C:\Users\1\Desktop\2022 сходы\IMG-20230113-WA000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4600" y="4206240"/>
            <a:ext cx="4038600" cy="24688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73370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91"/>
          <p:cNvSpPr/>
          <p:nvPr/>
        </p:nvSpPr>
        <p:spPr>
          <a:xfrm>
            <a:off x="0" y="1"/>
            <a:ext cx="486953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Номер слайда 3"/>
          <p:cNvSpPr txBox="1">
            <a:spLocks/>
          </p:cNvSpPr>
          <p:nvPr/>
        </p:nvSpPr>
        <p:spPr>
          <a:xfrm>
            <a:off x="11677818" y="6446557"/>
            <a:ext cx="576943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2" descr="https://im0-tub-ru.yandex.net/i?id=8323621004ce2b0a666008be9aca1e39&amp;n=1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53" y="73686"/>
            <a:ext cx="586311" cy="56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541" y="734498"/>
            <a:ext cx="4777098" cy="281168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541" y="3742618"/>
            <a:ext cx="4777098" cy="28116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432560" y="1"/>
            <a:ext cx="9395460" cy="7315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840" b="1" dirty="0">
                <a:solidFill>
                  <a:srgbClr val="705C4B"/>
                </a:solidFill>
                <a:latin typeface="Arial" pitchFamily="34" charset="0"/>
                <a:cs typeface="Arial" pitchFamily="34" charset="0"/>
              </a:rPr>
              <a:t>ООО «У</a:t>
            </a:r>
            <a:r>
              <a:rPr lang="tt-RU" sz="3840" b="1" dirty="0">
                <a:solidFill>
                  <a:srgbClr val="705C4B"/>
                </a:solidFill>
                <a:latin typeface="Arial" pitchFamily="34" charset="0"/>
                <a:cs typeface="Arial" pitchFamily="34" charset="0"/>
              </a:rPr>
              <a:t>ңыш” </a:t>
            </a:r>
            <a:r>
              <a:rPr lang="ru-RU" sz="3840" b="1" dirty="0">
                <a:solidFill>
                  <a:srgbClr val="705C4B"/>
                </a:solidFill>
                <a:latin typeface="Arial" pitchFamily="34" charset="0"/>
                <a:cs typeface="Arial" pitchFamily="34" charset="0"/>
              </a:rPr>
              <a:t>отделение «Та</a:t>
            </a:r>
            <a:r>
              <a:rPr lang="tt-RU" sz="3840" b="1" dirty="0">
                <a:solidFill>
                  <a:srgbClr val="705C4B"/>
                </a:solidFill>
                <a:latin typeface="Arial" pitchFamily="34" charset="0"/>
                <a:cs typeface="Arial" pitchFamily="34" charset="0"/>
              </a:rPr>
              <a:t>ң</a:t>
            </a:r>
            <a:r>
              <a:rPr lang="ru-RU" sz="3840" b="1" dirty="0">
                <a:solidFill>
                  <a:srgbClr val="705C4B"/>
                </a:solidFill>
                <a:latin typeface="Arial" pitchFamily="34" charset="0"/>
                <a:cs typeface="Arial" pitchFamily="34" charset="0"/>
              </a:rPr>
              <a:t>»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5007047"/>
              </p:ext>
            </p:extLst>
          </p:nvPr>
        </p:nvGraphicFramePr>
        <p:xfrm>
          <a:off x="1008405" y="719665"/>
          <a:ext cx="5503490" cy="2715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3490">
                  <a:extLst>
                    <a:ext uri="{9D8B030D-6E8A-4147-A177-3AD203B41FA5}">
                      <a16:colId xmlns="" xmlns:a16="http://schemas.microsoft.com/office/drawing/2014/main" val="1591726065"/>
                    </a:ext>
                  </a:extLst>
                </a:gridCol>
              </a:tblGrid>
              <a:tr h="2715743"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 гол </a:t>
                      </a:r>
                      <a:r>
                        <a:rPr lang="ru-RU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КРС-молодняк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гол   </a:t>
                      </a:r>
                      <a:r>
                        <a:rPr lang="ru-RU" sz="24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коров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человек </a:t>
                      </a:r>
                      <a:r>
                        <a:rPr lang="ru-RU" sz="24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работающих</a:t>
                      </a:r>
                      <a:endParaRPr lang="ru-RU" sz="2400" b="1" baseline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Вакансий нет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5728435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537249" y="1273323"/>
            <a:ext cx="1982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Фото </a:t>
            </a:r>
            <a:r>
              <a:rPr lang="ru-RU" dirty="0" err="1">
                <a:solidFill>
                  <a:schemeClr val="bg1"/>
                </a:solidFill>
              </a:rPr>
              <a:t>апк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1202" name="AutoShape 2" descr="file:///C:/Users/1/Desktop/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04" name="AutoShape 4" descr="file:///C:/Users/1/Desktop/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06" name="AutoShape 6" descr="file:///C:/Users/1/Desktop/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05" y="3742618"/>
            <a:ext cx="4777098" cy="281168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1208" name="Picture 8" descr="В рамках реализуемого нашей агрофирмой инвестиционного проекта &amp;quot;Строит..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20840" y="747712"/>
            <a:ext cx="4815840" cy="2772728"/>
          </a:xfrm>
          <a:prstGeom prst="rect">
            <a:avLst/>
          </a:prstGeom>
          <a:noFill/>
        </p:spPr>
      </p:pic>
      <p:pic>
        <p:nvPicPr>
          <p:cNvPr id="51210" name="Picture 10" descr="https://avatars.mds.yandex.net/i?id=a88655ed09e11905a1a55416b76ca8f0044f458d-6429039-images-thumbs&amp;n=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36080" y="3635057"/>
            <a:ext cx="4800599" cy="3000376"/>
          </a:xfrm>
          <a:prstGeom prst="rect">
            <a:avLst/>
          </a:prstGeom>
          <a:noFill/>
        </p:spPr>
      </p:pic>
      <p:pic>
        <p:nvPicPr>
          <p:cNvPr id="51212" name="Picture 12" descr="https://avatars.mds.yandex.net/i?id=aef913c10d6a0f240e068d61733e3e1b45f67ff1-8495831-images-thumbs&amp;n=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05840" y="3582352"/>
            <a:ext cx="4815840" cy="304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49829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91"/>
          <p:cNvSpPr/>
          <p:nvPr/>
        </p:nvSpPr>
        <p:spPr>
          <a:xfrm>
            <a:off x="0" y="1"/>
            <a:ext cx="486953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Номер слайда 3"/>
          <p:cNvSpPr txBox="1">
            <a:spLocks/>
          </p:cNvSpPr>
          <p:nvPr/>
        </p:nvSpPr>
        <p:spPr>
          <a:xfrm>
            <a:off x="11677818" y="6446557"/>
            <a:ext cx="576943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2" descr="https://im0-tub-ru.yandex.net/i?id=8323621004ce2b0a666008be9aca1e39&amp;n=1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53" y="73686"/>
            <a:ext cx="586311" cy="56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541" y="3742618"/>
            <a:ext cx="4777098" cy="281168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05" y="3742618"/>
            <a:ext cx="4777098" cy="28116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432560" y="1"/>
            <a:ext cx="9395460" cy="7315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840" b="1" dirty="0">
                <a:solidFill>
                  <a:srgbClr val="705C4B"/>
                </a:solidFill>
                <a:latin typeface="Arial" pitchFamily="34" charset="0"/>
                <a:cs typeface="Arial" pitchFamily="34" charset="0"/>
              </a:rPr>
              <a:t>Малый бизнес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56092354"/>
              </p:ext>
            </p:extLst>
          </p:nvPr>
        </p:nvGraphicFramePr>
        <p:xfrm>
          <a:off x="1008405" y="719665"/>
          <a:ext cx="5503490" cy="2715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3490">
                  <a:extLst>
                    <a:ext uri="{9D8B030D-6E8A-4147-A177-3AD203B41FA5}">
                      <a16:colId xmlns="" xmlns:a16="http://schemas.microsoft.com/office/drawing/2014/main" val="1591726065"/>
                    </a:ext>
                  </a:extLst>
                </a:gridCol>
              </a:tblGrid>
              <a:tr h="2715743"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 </a:t>
                      </a:r>
                      <a:r>
                        <a:rPr lang="ru-RU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</a:t>
                      </a:r>
                      <a:r>
                        <a:rPr lang="ru-RU" sz="24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ИП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ru-RU" sz="24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КФХ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8чел. занято в малом бизнесе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Вакансий в малом бизнесе нет</a:t>
                      </a:r>
                      <a:endParaRPr lang="ru-RU" sz="2400" b="1" baseline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5728435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537249" y="1273323"/>
            <a:ext cx="1982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Фото малого бизнеса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27595" y="752475"/>
            <a:ext cx="2857500" cy="2786063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3" name="Содержимое 6" descr="D:\DCIM\103MSDCF\DSC00307.JPG"/>
          <p:cNvPicPr>
            <a:picLocks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05841" y="3764280"/>
            <a:ext cx="4770120" cy="2773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2" descr="https://avatars.mds.yandex.net/i?id=32a71569799829d14556d377b8e6bb1f4aeb8cf3-8498221-images-thumbs&amp;n=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90360" y="3764915"/>
            <a:ext cx="4831080" cy="2828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89723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52464" y="1285861"/>
            <a:ext cx="1078933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80" dirty="0"/>
          </a:p>
        </p:txBody>
      </p:sp>
      <p:sp>
        <p:nvSpPr>
          <p:cNvPr id="4" name="TextBox 3"/>
          <p:cNvSpPr txBox="1"/>
          <p:nvPr/>
        </p:nvSpPr>
        <p:spPr>
          <a:xfrm>
            <a:off x="185825" y="1533336"/>
            <a:ext cx="8464204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67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Поголовье в ЛПХ</a:t>
            </a:r>
          </a:p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КРС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552                                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Овец и коз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522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в т.ч коров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138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Лошади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</a:p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Птицы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6814                          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Пчелосемьи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464</a:t>
            </a:r>
          </a:p>
          <a:p>
            <a:endParaRPr lang="ru-RU" sz="2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667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2015-2022 год построено</a:t>
            </a:r>
          </a:p>
          <a:p>
            <a:pPr algn="ctr"/>
            <a:r>
              <a:rPr lang="ru-RU" sz="2667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мини-фермы , в т.ч в 2022 году-1 </a:t>
            </a:r>
          </a:p>
        </p:txBody>
      </p:sp>
      <p:pic>
        <p:nvPicPr>
          <p:cNvPr id="7" name="Picture 8" descr="http://kukmor.tatarstan.ru/file/photoreport/view_685410_1120585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20322" y="4512716"/>
            <a:ext cx="3764909" cy="2282245"/>
          </a:xfrm>
          <a:prstGeom prst="rect">
            <a:avLst/>
          </a:prstGeom>
          <a:noFill/>
        </p:spPr>
      </p:pic>
      <p:pic>
        <p:nvPicPr>
          <p:cNvPr id="9" name="Picture 6" descr="http://kukmor.tatarstan.ru/file/photoreport/view_685410_112059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049336" y="4512715"/>
            <a:ext cx="4112061" cy="2282247"/>
          </a:xfrm>
          <a:prstGeom prst="rect">
            <a:avLst/>
          </a:prstGeom>
          <a:noFill/>
        </p:spPr>
      </p:pic>
      <p:sp>
        <p:nvSpPr>
          <p:cNvPr id="10" name="object 48">
            <a:extLst>
              <a:ext uri="{FF2B5EF4-FFF2-40B4-BE49-F238E27FC236}">
                <a16:creationId xmlns="" xmlns:a16="http://schemas.microsoft.com/office/drawing/2014/main" id="{5A765AFF-39B7-364C-B22F-13AE75711DA7}"/>
              </a:ext>
            </a:extLst>
          </p:cNvPr>
          <p:cNvSpPr txBox="1">
            <a:spLocks/>
          </p:cNvSpPr>
          <p:nvPr/>
        </p:nvSpPr>
        <p:spPr>
          <a:xfrm>
            <a:off x="2508848" y="136676"/>
            <a:ext cx="7330269" cy="622994"/>
          </a:xfrm>
          <a:prstGeom prst="rect">
            <a:avLst/>
          </a:prstGeom>
        </p:spPr>
        <p:txBody>
          <a:bodyPr vert="horz" wrap="square" lIns="0" tIns="7369" rIns="0" bIns="0" rtlCol="0">
            <a:sp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54">
              <a:lnSpc>
                <a:spcPts val="2416"/>
              </a:lnSpc>
              <a:spcBef>
                <a:spcPts val="57"/>
              </a:spcBef>
            </a:pPr>
            <a:r>
              <a:rPr lang="ru-RU" sz="2160" b="1" spc="-5">
                <a:solidFill>
                  <a:schemeClr val="tx2">
                    <a:lumMod val="75000"/>
                  </a:schemeClr>
                </a:solidFill>
                <a:latin typeface="Intro Regular"/>
                <a:cs typeface="Intro Regular"/>
              </a:rPr>
              <a:t/>
            </a:r>
            <a:br>
              <a:rPr lang="ru-RU" sz="2160" b="1" spc="-5">
                <a:solidFill>
                  <a:schemeClr val="tx2">
                    <a:lumMod val="75000"/>
                  </a:schemeClr>
                </a:solidFill>
                <a:latin typeface="Intro Regular"/>
                <a:cs typeface="Intro Regular"/>
              </a:rPr>
            </a:br>
            <a:endParaRPr lang="ru-RU" sz="2160" b="1" spc="-5" dirty="0">
              <a:solidFill>
                <a:schemeClr val="tx2">
                  <a:lumMod val="75000"/>
                </a:schemeClr>
              </a:solidFill>
              <a:latin typeface="Intro Regular"/>
              <a:cs typeface="Intro Regular"/>
            </a:endParaRPr>
          </a:p>
        </p:txBody>
      </p:sp>
      <p:sp>
        <p:nvSpPr>
          <p:cNvPr id="11" name="object 48">
            <a:extLst>
              <a:ext uri="{FF2B5EF4-FFF2-40B4-BE49-F238E27FC236}">
                <a16:creationId xmlns="" xmlns:a16="http://schemas.microsoft.com/office/drawing/2014/main" id="{5A765AFF-39B7-364C-B22F-13AE75711DA7}"/>
              </a:ext>
            </a:extLst>
          </p:cNvPr>
          <p:cNvSpPr txBox="1">
            <a:spLocks/>
          </p:cNvSpPr>
          <p:nvPr/>
        </p:nvSpPr>
        <p:spPr>
          <a:xfrm>
            <a:off x="2703802" y="425496"/>
            <a:ext cx="7135316" cy="622994"/>
          </a:xfrm>
          <a:prstGeom prst="rect">
            <a:avLst/>
          </a:prstGeom>
        </p:spPr>
        <p:txBody>
          <a:bodyPr vert="horz" wrap="square" lIns="0" tIns="7369" rIns="0" bIns="0" rtlCol="0">
            <a:sp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54">
              <a:lnSpc>
                <a:spcPts val="2416"/>
              </a:lnSpc>
              <a:spcBef>
                <a:spcPts val="57"/>
              </a:spcBef>
            </a:pPr>
            <a:r>
              <a:rPr lang="ru-RU" sz="2160" b="1" spc="-5">
                <a:solidFill>
                  <a:srgbClr val="333333"/>
                </a:solidFill>
                <a:latin typeface="Intro Regular"/>
                <a:cs typeface="Intro Regular"/>
              </a:rPr>
              <a:t/>
            </a:r>
            <a:br>
              <a:rPr lang="ru-RU" sz="2160" b="1" spc="-5">
                <a:solidFill>
                  <a:srgbClr val="333333"/>
                </a:solidFill>
                <a:latin typeface="Intro Regular"/>
                <a:cs typeface="Intro Regular"/>
              </a:rPr>
            </a:br>
            <a:endParaRPr lang="ru-RU" sz="2160" b="1" spc="-5" dirty="0">
              <a:solidFill>
                <a:srgbClr val="333333"/>
              </a:solidFill>
              <a:latin typeface="Intro Regular"/>
              <a:cs typeface="Intro Regular"/>
            </a:endParaRPr>
          </a:p>
        </p:txBody>
      </p:sp>
      <p:pic>
        <p:nvPicPr>
          <p:cNvPr id="13" name="Picture 2" descr="https://im0-tub-ru.yandex.net/i?id=8323621004ce2b0a666008be9aca1e39&amp;n=1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7" y="57030"/>
            <a:ext cx="666321" cy="8296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10198" y="0"/>
            <a:ext cx="11781803" cy="886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0" rIns="91439" bIns="0" rtlCol="0" anchor="ctr"/>
          <a:lstStyle/>
          <a:p>
            <a:pPr algn="ctr"/>
            <a:r>
              <a:rPr lang="ru-RU" sz="2933" b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Развитие личных подворий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1744897" y="6579300"/>
            <a:ext cx="413239" cy="2704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45719" rIns="0" bIns="45719" rtlCol="0" anchor="ctr"/>
          <a:lstStyle/>
          <a:p>
            <a:pPr algn="ctr"/>
            <a:endParaRPr lang="ru-RU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5" descr="X:\2015\200 тыс.руб субсидия ЛПХ\сарай Ганиева А\DSC002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535886"/>
            <a:ext cx="3953976" cy="2322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069080" y="4421402"/>
            <a:ext cx="4114800" cy="2436598"/>
          </a:xfrm>
          <a:prstGeom prst="rect">
            <a:avLst/>
          </a:prstGeom>
          <a:noFill/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83962" y="225746"/>
            <a:ext cx="2070083" cy="215106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92662" y="2176466"/>
            <a:ext cx="2000264" cy="2149454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99136" y="3424222"/>
            <a:ext cx="1857388" cy="214314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926956" y="4714860"/>
            <a:ext cx="2071702" cy="214314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06148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Прямоугольник 6"/>
          <p:cNvSpPr>
            <a:spLocks noChangeArrowheads="1"/>
          </p:cNvSpPr>
          <p:nvPr/>
        </p:nvSpPr>
        <p:spPr bwMode="auto">
          <a:xfrm>
            <a:off x="2034540" y="692151"/>
            <a:ext cx="2828925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920" b="1">
              <a:solidFill>
                <a:schemeClr val="tx2"/>
              </a:solidFill>
              <a:cs typeface="Arial" pitchFamily="34" charset="0"/>
            </a:endParaRPr>
          </a:p>
          <a:p>
            <a:endParaRPr lang="ru-RU" sz="192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32321" y="692151"/>
            <a:ext cx="4286251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sz="192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8777" y="1496374"/>
            <a:ext cx="6157940" cy="2389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133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1200 </a:t>
            </a:r>
            <a:r>
              <a:rPr lang="ru-RU" sz="2133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руб</a:t>
            </a:r>
            <a:r>
              <a:rPr lang="en-US" sz="2133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2133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средняя цена арендной платы за 1Га паевых земель</a:t>
            </a:r>
          </a:p>
          <a:p>
            <a:pPr algn="ctr">
              <a:defRPr/>
            </a:pPr>
            <a:endParaRPr lang="ru-RU" sz="2133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2133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Доставлено личным подворьям по льготной цене </a:t>
            </a:r>
            <a:r>
              <a:rPr lang="en-US" sz="2133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defRPr/>
            </a:pPr>
            <a:endParaRPr lang="ru-RU" sz="2133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133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318 рулона соломы, 79.5 тонн зернофуража</a:t>
            </a:r>
          </a:p>
        </p:txBody>
      </p:sp>
      <p:sp>
        <p:nvSpPr>
          <p:cNvPr id="9" name="object 48">
            <a:extLst>
              <a:ext uri="{FF2B5EF4-FFF2-40B4-BE49-F238E27FC236}">
                <a16:creationId xmlns="" xmlns:a16="http://schemas.microsoft.com/office/drawing/2014/main" id="{5A765AFF-39B7-364C-B22F-13AE75711DA7}"/>
              </a:ext>
            </a:extLst>
          </p:cNvPr>
          <p:cNvSpPr txBox="1">
            <a:spLocks/>
          </p:cNvSpPr>
          <p:nvPr/>
        </p:nvSpPr>
        <p:spPr>
          <a:xfrm>
            <a:off x="2508848" y="136676"/>
            <a:ext cx="7330269" cy="622994"/>
          </a:xfrm>
          <a:prstGeom prst="rect">
            <a:avLst/>
          </a:prstGeom>
        </p:spPr>
        <p:txBody>
          <a:bodyPr vert="horz" wrap="square" lIns="0" tIns="7369" rIns="0" bIns="0" rtlCol="0">
            <a:sp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54">
              <a:lnSpc>
                <a:spcPts val="2416"/>
              </a:lnSpc>
              <a:spcBef>
                <a:spcPts val="57"/>
              </a:spcBef>
            </a:pPr>
            <a:r>
              <a:rPr lang="ru-RU" sz="2160" b="1" spc="-5">
                <a:solidFill>
                  <a:schemeClr val="tx2">
                    <a:lumMod val="75000"/>
                  </a:schemeClr>
                </a:solidFill>
                <a:latin typeface="Intro Regular"/>
                <a:cs typeface="Intro Regular"/>
              </a:rPr>
              <a:t/>
            </a:r>
            <a:br>
              <a:rPr lang="ru-RU" sz="2160" b="1" spc="-5">
                <a:solidFill>
                  <a:schemeClr val="tx2">
                    <a:lumMod val="75000"/>
                  </a:schemeClr>
                </a:solidFill>
                <a:latin typeface="Intro Regular"/>
                <a:cs typeface="Intro Regular"/>
              </a:rPr>
            </a:br>
            <a:endParaRPr lang="ru-RU" sz="2160" b="1" spc="-5" dirty="0">
              <a:solidFill>
                <a:schemeClr val="tx2">
                  <a:lumMod val="75000"/>
                </a:schemeClr>
              </a:solidFill>
              <a:latin typeface="Intro Regular"/>
              <a:cs typeface="Intro Regular"/>
            </a:endParaRPr>
          </a:p>
        </p:txBody>
      </p:sp>
      <p:sp>
        <p:nvSpPr>
          <p:cNvPr id="10" name="object 48">
            <a:extLst>
              <a:ext uri="{FF2B5EF4-FFF2-40B4-BE49-F238E27FC236}">
                <a16:creationId xmlns="" xmlns:a16="http://schemas.microsoft.com/office/drawing/2014/main" id="{5A765AFF-39B7-364C-B22F-13AE75711DA7}"/>
              </a:ext>
            </a:extLst>
          </p:cNvPr>
          <p:cNvSpPr txBox="1">
            <a:spLocks/>
          </p:cNvSpPr>
          <p:nvPr/>
        </p:nvSpPr>
        <p:spPr>
          <a:xfrm>
            <a:off x="2703802" y="425496"/>
            <a:ext cx="7135316" cy="622994"/>
          </a:xfrm>
          <a:prstGeom prst="rect">
            <a:avLst/>
          </a:prstGeom>
        </p:spPr>
        <p:txBody>
          <a:bodyPr vert="horz" wrap="square" lIns="0" tIns="7369" rIns="0" bIns="0" rtlCol="0">
            <a:sp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54">
              <a:lnSpc>
                <a:spcPts val="2416"/>
              </a:lnSpc>
              <a:spcBef>
                <a:spcPts val="57"/>
              </a:spcBef>
            </a:pPr>
            <a:r>
              <a:rPr lang="ru-RU" sz="2160" b="1" spc="-5">
                <a:solidFill>
                  <a:srgbClr val="333333"/>
                </a:solidFill>
                <a:latin typeface="Intro Regular"/>
                <a:cs typeface="Intro Regular"/>
              </a:rPr>
              <a:t/>
            </a:r>
            <a:br>
              <a:rPr lang="ru-RU" sz="2160" b="1" spc="-5">
                <a:solidFill>
                  <a:srgbClr val="333333"/>
                </a:solidFill>
                <a:latin typeface="Intro Regular"/>
                <a:cs typeface="Intro Regular"/>
              </a:rPr>
            </a:br>
            <a:endParaRPr lang="ru-RU" sz="2160" b="1" spc="-5" dirty="0">
              <a:solidFill>
                <a:srgbClr val="333333"/>
              </a:solidFill>
              <a:latin typeface="Intro Regular"/>
              <a:cs typeface="Intro Regular"/>
            </a:endParaRPr>
          </a:p>
        </p:txBody>
      </p:sp>
      <p:pic>
        <p:nvPicPr>
          <p:cNvPr id="15" name="Picture 2" descr="https://im0-tub-ru.yandex.net/i?id=8323621004ce2b0a666008be9aca1e39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7" y="57030"/>
            <a:ext cx="666321" cy="8296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0" y="-11212"/>
            <a:ext cx="12192000" cy="9634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0" rIns="91439" bIns="0" rtlCol="0" anchor="ctr"/>
          <a:lstStyle/>
          <a:p>
            <a:pPr algn="ctr"/>
            <a:r>
              <a:rPr lang="ru-RU" sz="2933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КУКМОРСКИЙ МУНИЦИПАЛЬНЫЙ РАЙОН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29721" y="-76911"/>
            <a:ext cx="11628413" cy="10291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0" rIns="91439" bIns="0" rtlCol="0" anchor="ctr"/>
          <a:lstStyle/>
          <a:p>
            <a:pPr algn="ctr"/>
            <a:r>
              <a:rPr lang="ru-RU" sz="2933" b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личных подворий кормами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1744897" y="6579300"/>
            <a:ext cx="413239" cy="2704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45719" rIns="0" bIns="45719" rtlCol="0" anchor="ctr"/>
          <a:lstStyle/>
          <a:p>
            <a:pPr algn="ctr"/>
            <a:endParaRPr lang="ru-RU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 descr="https://im0-tub-ru.yandex.net/i?id=4aaf8cd85bd8f09cc903f0315e2b4a93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9160" y="3858898"/>
            <a:ext cx="4840288" cy="2785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2" descr="https://avatars.mds.yandex.net/i?id=f4b7f2998cae240b3d551dbb82069ca48d5ea58f-6951238-images-thumbs&amp;n=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10563" y="869632"/>
            <a:ext cx="4929292" cy="2803208"/>
          </a:xfrm>
          <a:prstGeom prst="rect">
            <a:avLst/>
          </a:prstGeom>
          <a:noFill/>
        </p:spPr>
      </p:pic>
      <p:pic>
        <p:nvPicPr>
          <p:cNvPr id="46084" name="Picture 4" descr="https://avatars.mds.yandex.net/i?id=7ee7e08e00982ac463601ed25ec0fbb437e7ce7e-5356799-images-thumbs&amp;n=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59880" y="3794760"/>
            <a:ext cx="4876799" cy="2880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271669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597</Words>
  <Application>Microsoft Office PowerPoint</Application>
  <PresentationFormat>Произвольный</PresentationFormat>
  <Paragraphs>248</Paragraphs>
  <Slides>27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10 Заседаний Совета</vt:lpstr>
      <vt:lpstr>Встречи с населением</vt:lpstr>
      <vt:lpstr>Население</vt:lpstr>
      <vt:lpstr>Демография</vt:lpstr>
      <vt:lpstr>Слайд 6</vt:lpstr>
      <vt:lpstr>Слайд 7</vt:lpstr>
      <vt:lpstr>Слайд 8</vt:lpstr>
      <vt:lpstr>Слайд 9</vt:lpstr>
      <vt:lpstr>Слайд 10</vt:lpstr>
      <vt:lpstr>Слайд 11</vt:lpstr>
      <vt:lpstr>Строительство и ремонт (новые объекты 2022г)</vt:lpstr>
      <vt:lpstr>Самообложение населения</vt:lpstr>
      <vt:lpstr>Самообложение</vt:lpstr>
      <vt:lpstr>Самообложение</vt:lpstr>
      <vt:lpstr>Торговля</vt:lpstr>
      <vt:lpstr>Образование</vt:lpstr>
      <vt:lpstr>Культура</vt:lpstr>
      <vt:lpstr>Религиозные учреждения</vt:lpstr>
      <vt:lpstr>Спорт</vt:lpstr>
      <vt:lpstr>Мероприятия</vt:lpstr>
      <vt:lpstr>Слайд 22</vt:lpstr>
      <vt:lpstr>Заброшенные дома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user2309</dc:creator>
  <cp:lastModifiedBy>1</cp:lastModifiedBy>
  <cp:revision>69</cp:revision>
  <cp:lastPrinted>2023-01-10T11:01:42Z</cp:lastPrinted>
  <dcterms:created xsi:type="dcterms:W3CDTF">2023-01-10T10:41:07Z</dcterms:created>
  <dcterms:modified xsi:type="dcterms:W3CDTF">2023-01-18T09:55:35Z</dcterms:modified>
</cp:coreProperties>
</file>