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83" r:id="rId3"/>
    <p:sldId id="282" r:id="rId4"/>
    <p:sldId id="270" r:id="rId5"/>
    <p:sldId id="280" r:id="rId6"/>
    <p:sldId id="279" r:id="rId7"/>
    <p:sldId id="281" r:id="rId8"/>
    <p:sldId id="274" r:id="rId9"/>
    <p:sldId id="277" r:id="rId10"/>
    <p:sldId id="272" r:id="rId11"/>
    <p:sldId id="266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780" autoAdjust="0"/>
  </p:normalViewPr>
  <p:slideViewPr>
    <p:cSldViewPr>
      <p:cViewPr>
        <p:scale>
          <a:sx n="105" d="100"/>
          <a:sy n="105" d="100"/>
        </p:scale>
        <p:origin x="-17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92362410182651"/>
          <c:y val="0.24094291013735603"/>
          <c:w val="0.64550260181301178"/>
          <c:h val="0.619795293747849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 поступлений в бюджет  муниципального района в 2023 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1"/>
          </c:dPt>
          <c:dLbls>
            <c:dLbl>
              <c:idx val="0"/>
              <c:layout>
                <c:manualLayout>
                  <c:x val="1.3263791510652913E-2"/>
                  <c:y val="-0.15997092915601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92828624647254E-2"/>
                  <c:y val="-9.643595156093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544973481424986E-2"/>
                  <c:y val="-0.26875087953190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66876152899928E-2"/>
                  <c:y val="6.243584046217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58912172921727E-2"/>
                  <c:y val="6.5191089878902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</c:v>
                </c:pt>
                <c:pt idx="1">
                  <c:v>0.01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66517248"/>
        <c:axId val="83750912"/>
        <c:axId val="0"/>
      </c:bar3DChart>
      <c:catAx>
        <c:axId val="66517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750912"/>
        <c:crosses val="autoZero"/>
        <c:auto val="1"/>
        <c:lblAlgn val="ctr"/>
        <c:lblOffset val="100"/>
        <c:noMultiLvlLbl val="0"/>
      </c:catAx>
      <c:valAx>
        <c:axId val="837509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6517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3624547222480785E-2"/>
          <c:y val="5.0928284391165202E-2"/>
          <c:w val="0.94160871514776634"/>
          <c:h val="0.1711578117336556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Исполнение по </a:t>
            </a:r>
            <a:r>
              <a:rPr lang="ru-RU" dirty="0" smtClean="0"/>
              <a:t>поступлениям в бюджет муниципального района  </a:t>
            </a:r>
            <a:r>
              <a:rPr lang="ru-RU" dirty="0"/>
              <a:t>за </a:t>
            </a:r>
            <a:r>
              <a:rPr lang="ru-RU" dirty="0" smtClean="0"/>
              <a:t>2021-2023</a:t>
            </a:r>
            <a:r>
              <a:rPr lang="ru-RU" baseline="0" dirty="0" smtClean="0"/>
              <a:t> </a:t>
            </a:r>
            <a:r>
              <a:rPr lang="ru-RU" dirty="0" smtClean="0"/>
              <a:t>годы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по доходам за 2020-2022годы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2021год- 1879593,7тыс.руб</c:v>
                </c:pt>
                <c:pt idx="1">
                  <c:v>2022год-2074277,3тыс.руб</c:v>
                </c:pt>
                <c:pt idx="2">
                  <c:v>2023год-2331205,3тыс.руб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1879593.7</c:v>
                </c:pt>
                <c:pt idx="1">
                  <c:v>2074277.3</c:v>
                </c:pt>
                <c:pt idx="2">
                  <c:v>2331205.2999999998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071872"/>
        <c:axId val="143090048"/>
        <c:axId val="0"/>
      </c:bar3DChart>
      <c:catAx>
        <c:axId val="14307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3090048"/>
        <c:crosses val="autoZero"/>
        <c:auto val="1"/>
        <c:lblAlgn val="ctr"/>
        <c:lblOffset val="100"/>
        <c:noMultiLvlLbl val="0"/>
      </c:catAx>
      <c:valAx>
        <c:axId val="14309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7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70392779180697E-2"/>
          <c:y val="0.21203551457245493"/>
          <c:w val="0.91631685568470356"/>
          <c:h val="0.526726845165351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 бюджета  муниципального района по отраслям  в 2023 году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1"/>
          </c:dPt>
          <c:dLbls>
            <c:dLbl>
              <c:idx val="0"/>
              <c:layout>
                <c:manualLayout>
                  <c:x val="1.1674878967402021E-2"/>
                  <c:y val="-9.882957449172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629680786218946E-4"/>
                  <c:y val="-0.23753138540162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55848048915485E-2"/>
                  <c:y val="-0.10649113061511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932762225618575E-2"/>
                  <c:y val="-9.982390845461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254369134160268E-3"/>
                  <c:y val="-0.1017718401659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711300346007601E-2"/>
                  <c:y val="-0.11993111876458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Управление</c:v>
                </c:pt>
                <c:pt idx="1">
                  <c:v>Образование</c:v>
                </c:pt>
                <c:pt idx="2">
                  <c:v>ЖКХ</c:v>
                </c:pt>
                <c:pt idx="3">
                  <c:v>Культура</c:v>
                </c:pt>
                <c:pt idx="4">
                  <c:v>Физическая культура и спорт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0.06</c:v>
                </c:pt>
                <c:pt idx="1">
                  <c:v>0.65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  <c:pt idx="5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43921920"/>
        <c:axId val="143923456"/>
        <c:axId val="0"/>
      </c:bar3DChart>
      <c:catAx>
        <c:axId val="143921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923456"/>
        <c:crosses val="autoZero"/>
        <c:auto val="1"/>
        <c:lblAlgn val="ctr"/>
        <c:lblOffset val="100"/>
        <c:noMultiLvlLbl val="0"/>
      </c:catAx>
      <c:valAx>
        <c:axId val="143923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392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573154033936166"/>
          <c:y val="4.1937192163833646E-2"/>
          <c:w val="0.75622240671957386"/>
          <c:h val="0.13069436729252304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Исполнение по </a:t>
            </a:r>
            <a:r>
              <a:rPr lang="ru-RU" dirty="0" smtClean="0"/>
              <a:t>расходам бюджета муниципального района </a:t>
            </a:r>
            <a:r>
              <a:rPr lang="ru-RU" dirty="0"/>
              <a:t>за </a:t>
            </a:r>
            <a:r>
              <a:rPr lang="ru-RU" dirty="0" smtClean="0"/>
              <a:t>2021-2023годы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25319372919453"/>
          <c:y val="7.8822311198627759E-2"/>
          <c:w val="0.88590662076421889"/>
          <c:h val="0.85609105082292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по расходам за 2019-2021годы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2021год-1925872,1тыс.руб</c:v>
                </c:pt>
                <c:pt idx="1">
                  <c:v>2022год-2059876,6тыс.руб</c:v>
                </c:pt>
                <c:pt idx="2">
                  <c:v>2023год-2361174,8тыс.руб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1925872.1</c:v>
                </c:pt>
                <c:pt idx="1">
                  <c:v>2059876.6</c:v>
                </c:pt>
                <c:pt idx="2">
                  <c:v>2361174.7999999998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178560"/>
        <c:axId val="32650368"/>
        <c:axId val="0"/>
      </c:bar3DChart>
      <c:catAx>
        <c:axId val="144178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650368"/>
        <c:crosses val="autoZero"/>
        <c:auto val="1"/>
        <c:lblAlgn val="ctr"/>
        <c:lblOffset val="100"/>
        <c:noMultiLvlLbl val="0"/>
      </c:catAx>
      <c:valAx>
        <c:axId val="3265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17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70781A-2EB8-48E3-8F48-5AA4A898B55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171450"/>
            <a:ext cx="1080135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32048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Кукморского муниципального района за 2023год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по расходам бюджета муниципального района за 2023год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38973"/>
              </p:ext>
            </p:extLst>
          </p:nvPr>
        </p:nvGraphicFramePr>
        <p:xfrm>
          <a:off x="755576" y="1196753"/>
          <a:ext cx="7776864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00200"/>
                <a:gridCol w="1944216"/>
                <a:gridCol w="1728192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бюджета  </a:t>
                      </a: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2 391 595,7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2 361 174,8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154 230,0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144 570,2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52 080,4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46 833,3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57 814 ,8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57 814,2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1 542 434,4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1 539 984,3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219 888,9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219 374,4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0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43 577,3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4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96 584,3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92 760,3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429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216 273,3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216 260,8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3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48083237"/>
              </p:ext>
            </p:extLst>
          </p:nvPr>
        </p:nvGraphicFramePr>
        <p:xfrm>
          <a:off x="539552" y="404664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2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4619164"/>
              </p:ext>
            </p:extLst>
          </p:nvPr>
        </p:nvGraphicFramePr>
        <p:xfrm>
          <a:off x="1143000" y="620688"/>
          <a:ext cx="7029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386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2177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Дефицит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доходами бюджета</a:t>
            </a:r>
          </a:p>
          <a:p>
            <a:pPr marL="45720" indent="0" algn="just">
              <a:buNone/>
            </a:pP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расходами бюджета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90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57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2023год</a:t>
            </a:r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56039"/>
              </p:ext>
            </p:extLst>
          </p:nvPr>
        </p:nvGraphicFramePr>
        <p:xfrm>
          <a:off x="827584" y="1700808"/>
          <a:ext cx="7488832" cy="412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103005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бюджета  </a:t>
                      </a: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00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2 327 370,1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2 331 205,3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00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2 391 595,7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2 361 174,8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0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Дефицит(профицит),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-64 225,6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-29 969,5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98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34076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по доходам бюджета муниципального района за 2023год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2816"/>
              </p:ext>
            </p:extLst>
          </p:nvPr>
        </p:nvGraphicFramePr>
        <p:xfrm>
          <a:off x="755576" y="2348879"/>
          <a:ext cx="7776864" cy="3953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00200"/>
                <a:gridCol w="1944216"/>
                <a:gridCol w="1728192"/>
              </a:tblGrid>
              <a:tr h="54732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бюджета  </a:t>
                      </a:r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41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доходов, 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2 327 370,1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2 331 205,3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79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790 120,8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794 336,2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48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11 098,7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11 294,9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981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1 526 150,6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1 525 574,2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26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71053"/>
              </p:ext>
            </p:extLst>
          </p:nvPr>
        </p:nvGraphicFramePr>
        <p:xfrm>
          <a:off x="971601" y="1772817"/>
          <a:ext cx="7416824" cy="4367208"/>
        </p:xfrm>
        <a:graphic>
          <a:graphicData uri="http://schemas.openxmlformats.org/drawingml/2006/table">
            <a:tbl>
              <a:tblPr/>
              <a:tblGrid>
                <a:gridCol w="2880319"/>
                <a:gridCol w="2049757"/>
                <a:gridCol w="1262611"/>
                <a:gridCol w="1224137"/>
              </a:tblGrid>
              <a:tr h="1703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  бюджета  муниципального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790 120,8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794 336,2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25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000 101 00000 00 0000 000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718 152,5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721 636,7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803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000 103 00000 00 0000 000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36 767,2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37 719,0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25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000 105 00000 00 0000 000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30 687,3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30 466,2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35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000 107 00000 00 0000 000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25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000 108 00000 00 0000 000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4 170,8</a:t>
                      </a:r>
                      <a:endParaRPr lang="ru-RU" sz="12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4 170,8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1967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Поступление налоговых доходов в бюджет района в 2023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8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898359"/>
              </p:ext>
            </p:extLst>
          </p:nvPr>
        </p:nvGraphicFramePr>
        <p:xfrm>
          <a:off x="755576" y="1772816"/>
          <a:ext cx="7776864" cy="4437561"/>
        </p:xfrm>
        <a:graphic>
          <a:graphicData uri="http://schemas.openxmlformats.org/drawingml/2006/table">
            <a:tbl>
              <a:tblPr/>
              <a:tblGrid>
                <a:gridCol w="3672408"/>
                <a:gridCol w="2160240"/>
                <a:gridCol w="1105073"/>
                <a:gridCol w="839143"/>
              </a:tblGrid>
              <a:tr h="1512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  бюджета  муниципального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 ДОХОДЫ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11 098,7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11 294,9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6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000 111 00000 00 0000 000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5 553,9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5 553,9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296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000 112 00000 00 0000 000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1 393,0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1 589,2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6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000 113 00000 00 0000 000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6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000 114 00000 00 0000 000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2 025,8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2 025,8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28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000 116 00000 00 0000 000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1 831,3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1 831,3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28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000 117 00000 00 0000 000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1967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Поступление неналоговых доходов в бюджет района в 2023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2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66197"/>
              </p:ext>
            </p:extLst>
          </p:nvPr>
        </p:nvGraphicFramePr>
        <p:xfrm>
          <a:off x="467544" y="929059"/>
          <a:ext cx="8208912" cy="5656790"/>
        </p:xfrm>
        <a:graphic>
          <a:graphicData uri="http://schemas.openxmlformats.org/drawingml/2006/table">
            <a:tbl>
              <a:tblPr/>
              <a:tblGrid>
                <a:gridCol w="3551806"/>
                <a:gridCol w="1904783"/>
                <a:gridCol w="1456179"/>
                <a:gridCol w="1296144"/>
              </a:tblGrid>
              <a:tr h="1008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  бюджета  муниципального 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муниципального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района,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000 200 00000 00 0000 000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1 526 150,6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1 525 574,2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18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1 489 748,0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1 489 170,9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48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000 202 10000 00 0000 150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25 155,7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25 155,7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419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000 202 20000 00 0000 150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688 641,9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688 641,3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348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000 202 30000 00 0000 150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556 820,9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556 244,4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178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000 202 40000 00 0000 150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219 129,5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219 129,5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518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000 203 00000 00 0000 000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422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000 204 00000 00 0000 000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1028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000 218 00000 00 0000 000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39 761,8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39 761,8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  <a:tr h="688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000 219 00000 00 0000 000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-3 359,2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-3 359,2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58003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бюджет района в 2023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4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00356137"/>
              </p:ext>
            </p:extLst>
          </p:nvPr>
        </p:nvGraphicFramePr>
        <p:xfrm>
          <a:off x="539552" y="548680"/>
          <a:ext cx="79928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9754938"/>
              </p:ext>
            </p:extLst>
          </p:nvPr>
        </p:nvGraphicFramePr>
        <p:xfrm>
          <a:off x="1143000" y="731838"/>
          <a:ext cx="7245424" cy="572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9741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798</TotalTime>
  <Words>761</Words>
  <Application>Microsoft Office PowerPoint</Application>
  <PresentationFormat>Экран (4:3)</PresentationFormat>
  <Paragraphs>206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Исполнение бюджета Кукморского муниципального района за 2023год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Кукморского муниципального района в сфере «Управление муниципальными финансами»  Управление бюджетными доходами и расходами</dc:title>
  <dc:creator>Алсу Аглямзянова</dc:creator>
  <cp:lastModifiedBy>Алсу Аглямзянова</cp:lastModifiedBy>
  <cp:revision>108</cp:revision>
  <dcterms:created xsi:type="dcterms:W3CDTF">2018-05-24T11:02:13Z</dcterms:created>
  <dcterms:modified xsi:type="dcterms:W3CDTF">2024-02-16T07:25:45Z</dcterms:modified>
</cp:coreProperties>
</file>