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73" r:id="rId2"/>
    <p:sldId id="283" r:id="rId3"/>
    <p:sldId id="276" r:id="rId4"/>
    <p:sldId id="284" r:id="rId5"/>
    <p:sldId id="278" r:id="rId6"/>
    <p:sldId id="274" r:id="rId7"/>
    <p:sldId id="288" r:id="rId8"/>
    <p:sldId id="280" r:id="rId9"/>
    <p:sldId id="289" r:id="rId10"/>
    <p:sldId id="275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94660"/>
  </p:normalViewPr>
  <p:slideViewPr>
    <p:cSldViewPr>
      <p:cViewPr>
        <p:scale>
          <a:sx n="105" d="100"/>
          <a:sy n="105" d="100"/>
        </p:scale>
        <p:origin x="-179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912176,8 тыс.руб</c:v>
                </c:pt>
                <c:pt idx="1">
                  <c:v>Неналоговые доходы 17823,0 тыс.руб</c:v>
                </c:pt>
                <c:pt idx="2">
                  <c:v>Безвозмездные поступления 1494384,0 тыс.руб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0.38</c:v>
                </c:pt>
                <c:pt idx="1">
                  <c:v>0.01</c:v>
                </c:pt>
                <c:pt idx="2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824505610487729"/>
          <c:y val="0.18577333999925935"/>
          <c:w val="0.31362793022997443"/>
          <c:h val="0.4867552381185518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rebuchet MS" pitchFamily="34" charset="0"/>
              </a:defRPr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по отраслям на 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ru-RU" sz="2500" baseline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консолидированного бюджетаКукморского муниципального района по отраслям на 2025год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Управление - 94712,9тыс.руб</c:v>
                </c:pt>
                <c:pt idx="1">
                  <c:v>ЖКХ - 51790,6тыс.руб</c:v>
                </c:pt>
                <c:pt idx="2">
                  <c:v>Образование - 1738204,4тыс.руб</c:v>
                </c:pt>
                <c:pt idx="3">
                  <c:v>Культура - 267690,9тыс.руб</c:v>
                </c:pt>
                <c:pt idx="4">
                  <c:v>Физическая культура и спорт - 105753,2тыс.руб</c:v>
                </c:pt>
                <c:pt idx="5">
                  <c:v>Другие - 166231,8тыс.руб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0.04</c:v>
                </c:pt>
                <c:pt idx="1">
                  <c:v>0.02</c:v>
                </c:pt>
                <c:pt idx="2">
                  <c:v>0.72</c:v>
                </c:pt>
                <c:pt idx="3">
                  <c:v>0.11</c:v>
                </c:pt>
                <c:pt idx="4">
                  <c:v>0.04</c:v>
                </c:pt>
                <c:pt idx="5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107832264669007"/>
          <c:y val="0.33351082335880811"/>
          <c:w val="0.34884343207897534"/>
          <c:h val="0.53697839489695953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D70781A-2EB8-48E3-8F48-5AA4A898B553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70781A-2EB8-48E3-8F48-5AA4A898B553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D70781A-2EB8-48E3-8F48-5AA4A898B553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781A-2EB8-48E3-8F48-5AA4A898B553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D70781A-2EB8-48E3-8F48-5AA4A898B553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60672" cy="5616624"/>
          </a:xfrm>
        </p:spPr>
        <p:txBody>
          <a:bodyPr anchor="t"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 Кукморского муниципального района на 2025год и на плановый период 2026 и 2027 годов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73" y="3928094"/>
            <a:ext cx="662473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7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06407492"/>
              </p:ext>
            </p:extLst>
          </p:nvPr>
        </p:nvGraphicFramePr>
        <p:xfrm>
          <a:off x="899592" y="764704"/>
          <a:ext cx="784887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5565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Финансово-бюджетная палата Кукморского муниципального района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996952"/>
            <a:ext cx="7272808" cy="25922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422110, Республика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атарстан,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г.Кукмор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ул. Ленина, дом 15</a:t>
            </a:r>
          </a:p>
          <a:p>
            <a:pPr marL="109728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8(84364)2-60-67 председатель, 8(84364)2-80-66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риёмная</a:t>
            </a:r>
          </a:p>
          <a:p>
            <a:pPr marL="109728" indent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ail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kukm.fbp@tatar.ru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7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184576"/>
          </a:xfrm>
        </p:spPr>
        <p:txBody>
          <a:bodyPr anchor="t">
            <a:no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Расположение Кукморского района 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севере Республики Татарстан.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района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1493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кв.км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 района: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52,2тысяч человек.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центр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город Кукмор (расположен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120 км. от столицы Республики Татарстан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г.Казани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 которым имеется автомобильное и железнодорожное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сообщение.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420888"/>
            <a:ext cx="564919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30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муниципального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2025-2027годы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113085"/>
              </p:ext>
            </p:extLst>
          </p:nvPr>
        </p:nvGraphicFramePr>
        <p:xfrm>
          <a:off x="1403648" y="2204865"/>
          <a:ext cx="7056784" cy="40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764196"/>
                <a:gridCol w="1764196"/>
                <a:gridCol w="1764196"/>
              </a:tblGrid>
              <a:tr h="9749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750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2 424 383,8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2 578 464,2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2 702 687,1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498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2 424 383,8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2 578 464,2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2 702 687,1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498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(дефицит),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14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08721"/>
            <a:ext cx="7772400" cy="936104"/>
          </a:xfrm>
          <a:ln>
            <a:solidFill>
              <a:schemeClr val="bg1"/>
            </a:solidFill>
          </a:ln>
        </p:spPr>
        <p:txBody>
          <a:bodyPr anchor="t"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Из чего складываются доходы бюджета муниципального района</a:t>
            </a:r>
            <a:b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76872"/>
            <a:ext cx="7772400" cy="3384376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и законодательством Республики Татарстан от региональных налогов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 на безвозвратной и безвозмездной основе из других бюджетов  (межбюджетные трансферты в виде дотаций, субсидий, субвенций и иных межбюджетных трансфертов), а также перечисления от физических и юридических лиц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42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доходах бюджета муниципального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района(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971982"/>
              </p:ext>
            </p:extLst>
          </p:nvPr>
        </p:nvGraphicFramePr>
        <p:xfrm>
          <a:off x="467544" y="1030621"/>
          <a:ext cx="8424936" cy="5333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/>
                <a:gridCol w="1584176"/>
                <a:gridCol w="1224136"/>
                <a:gridCol w="1080120"/>
                <a:gridCol w="1080120"/>
              </a:tblGrid>
              <a:tr h="191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191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2 424 383,8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2 578 464,2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2 702 687,1</a:t>
                      </a:r>
                    </a:p>
                  </a:txBody>
                  <a:tcPr marL="9525" marR="9525" marT="9525" marB="0" anchor="ctr"/>
                </a:tc>
              </a:tr>
              <a:tr h="191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ДОХОДЫ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912 176,8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969 278,2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1 033 773,9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69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799 335,0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852 617,2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913 394,4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1 03 00000 00 0000 000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43 769,3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45 369,5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46 780,5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64 737,5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66 956,5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69 264,0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6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4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1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17 823,0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17 280,0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17 351,0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3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имуществ, находящегося в государственной и муниципальной собственности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8 269,0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8 298,0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8 337,0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5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8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1 16 00000 00 0000 000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0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1 494 384,0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1 591 906,0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1 651 562,2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субъектов РФ и муниципальных образований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2 02 10000 05 0000 000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58 324,1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49 608,8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32 578,1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47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РФ и муниципальных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2 02 20000 05 0000 000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731 130,4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783 631,5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795 570,9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2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РФ и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2 02 30000 05 0000 000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695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716,5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749 152,0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811 931,4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13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2 02 40000 05 0000 000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9 513,7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11 481,8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36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07816571"/>
              </p:ext>
            </p:extLst>
          </p:nvPr>
        </p:nvGraphicFramePr>
        <p:xfrm>
          <a:off x="1331640" y="2204864"/>
          <a:ext cx="72008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района на 2025год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19568"/>
            <a:ext cx="8496944" cy="5593808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бюджета распределяются по единой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классификации для бюджетов бюджетной системы РФ,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включающей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разделов:</a:t>
            </a:r>
          </a:p>
          <a:p>
            <a:pPr marL="109728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Общегосударственные                     Национальная                       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безопасность                  Национальная</a:t>
            </a:r>
          </a:p>
          <a:p>
            <a:pPr marL="109728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    вопросы                                               оборона                               и правоохранительная                             экономика</a:t>
            </a:r>
          </a:p>
          <a:p>
            <a:pPr marL="109728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деятельность</a:t>
            </a:r>
          </a:p>
          <a:p>
            <a:pPr marL="109728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Жилищно-коммунальное              Охрана окружающей                            Образование                                       Культура,</a:t>
            </a: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хозяйство                                             среды                                                                                             кинематография</a:t>
            </a:r>
            <a:endParaRPr lang="ru-RU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109728" indent="0">
              <a:buNone/>
            </a:pPr>
            <a:endParaRPr lang="ru-RU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109728" indent="0">
              <a:buNone/>
            </a:pP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Здравоохранение                              Социальная политика                    Физическая культура                   Средства массовой</a:t>
            </a: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и спорт                                      информации</a:t>
            </a:r>
          </a:p>
          <a:p>
            <a:pPr marL="109728" indent="0">
              <a:buNone/>
            </a:pPr>
            <a:endParaRPr lang="ru-RU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Обслуживание государственного        Межбюджетные трансферты</a:t>
            </a:r>
          </a:p>
          <a:p>
            <a:pPr marL="109728" indent="0">
              <a:buNone/>
            </a:pP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(муниципального) долга                общего характера бюджетам</a:t>
            </a:r>
          </a:p>
          <a:p>
            <a:pPr marL="109728" indent="0">
              <a:buNone/>
            </a:pP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бюджетной системы РФ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sz="11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259632" y="1772816"/>
            <a:ext cx="60121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01</a:t>
            </a:r>
            <a:endParaRPr lang="ru-RU" sz="1600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3275856" y="1772816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02</a:t>
            </a:r>
            <a:endParaRPr lang="ru-RU" sz="1600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5292080" y="1772816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03</a:t>
            </a:r>
            <a:endParaRPr lang="ru-RU" sz="1600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7236296" y="1772816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04</a:t>
            </a:r>
            <a:endParaRPr lang="ru-RU" sz="1600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1259632" y="3212976"/>
            <a:ext cx="601216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05</a:t>
            </a:r>
            <a:endParaRPr lang="ru-RU" sz="1600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275857" y="3212976"/>
            <a:ext cx="648072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06</a:t>
            </a:r>
            <a:endParaRPr lang="ru-RU" sz="1600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5284945" y="3212976"/>
            <a:ext cx="648072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07</a:t>
            </a:r>
            <a:endParaRPr lang="ru-RU" sz="1600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7236296" y="3212976"/>
            <a:ext cx="648072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08</a:t>
            </a:r>
            <a:endParaRPr lang="ru-RU" sz="1600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1259632" y="4437112"/>
            <a:ext cx="601216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09</a:t>
            </a:r>
            <a:endParaRPr lang="ru-RU" sz="1600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3275856" y="4437112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</a:t>
            </a:r>
            <a:endParaRPr lang="ru-RU" sz="1600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5292080" y="4437112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7236296" y="4437112"/>
            <a:ext cx="648072" cy="5040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12</a:t>
            </a:r>
            <a:endParaRPr lang="ru-RU" sz="1600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1259632" y="5661248"/>
            <a:ext cx="601216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13</a:t>
            </a:r>
            <a:endParaRPr lang="ru-RU" sz="1600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3275857" y="5661248"/>
            <a:ext cx="64807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260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муниципального района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987357"/>
              </p:ext>
            </p:extLst>
          </p:nvPr>
        </p:nvGraphicFramePr>
        <p:xfrm>
          <a:off x="251520" y="813527"/>
          <a:ext cx="8568950" cy="5784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4655"/>
                <a:gridCol w="504056"/>
                <a:gridCol w="720080"/>
                <a:gridCol w="720080"/>
                <a:gridCol w="720079"/>
              </a:tblGrid>
              <a:tr h="367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 (</a:t>
                      </a:r>
                      <a:r>
                        <a:rPr lang="ru-RU" sz="1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</a:tr>
              <a:tr h="1872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2 424 383,8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2 578 464,2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2 702 687,1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b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</a:t>
                      </a:r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94 712,9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97 765,0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0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654,5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17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367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ударственной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власти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представительных органов муниципальных образований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9 856,0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9 856,0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9 856,0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367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РФ, высших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исполнительных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органов государственной власти субъектов РФ, местных администраций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36 128,6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38 687,2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41 360,1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4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надзора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6 195,6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6 195,6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6 195,6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5 845,7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35 072,8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35 437,1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35 777,1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6 129,8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6 704,3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6 944,9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6 129,8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6 704,3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6 944,9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13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5 867,6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6 342,5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6 862,4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4 856,9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5 331,8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5 851,7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31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52 612,1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48 388,8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49 799,8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2 350,4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2 350,4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2 350,4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Водное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5 852,6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43 927,2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45 627,4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47 038,4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51 790,6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59 683,5</a:t>
                      </a: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19 198,5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48 635,6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56 528,5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16 043,5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1 889,0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1 889,0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1 889,0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187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80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муниципального района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814126"/>
              </p:ext>
            </p:extLst>
          </p:nvPr>
        </p:nvGraphicFramePr>
        <p:xfrm>
          <a:off x="323528" y="837434"/>
          <a:ext cx="8496942" cy="5157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32647"/>
                <a:gridCol w="504056"/>
                <a:gridCol w="720080"/>
                <a:gridCol w="720080"/>
                <a:gridCol w="720079"/>
              </a:tblGrid>
              <a:tr h="486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 (</a:t>
                      </a:r>
                      <a:r>
                        <a:rPr lang="ru-RU" sz="1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>
                    <a:solidFill>
                      <a:srgbClr val="C00000"/>
                    </a:solidFill>
                  </a:tcPr>
                </a:tc>
              </a:tr>
              <a:tr h="24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1 738 204,4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1 860 627,6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1 991 732,8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303 833,6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316 084,5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329 560,5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1 276 444,2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1 382 074,4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1 494 684,0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82 064,3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82 064,3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82 064,3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48 574,3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51 999,4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55 790,3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27 288,0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28 405,0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29 633,7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267 690,9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285 959,6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305 093,2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267 690,9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285 959,6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305 093,2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1 005,7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1 044,0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1 083,6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Санитарно-эпидемиологическое благополучие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36 082,5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36 901,6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37 953,0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2 362,6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2 344,7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2 344,6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33 719,9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34 556,9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35 608,4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105 753,2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113 963,2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122 716,4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103 689,1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111 899,1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120 652,3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21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486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62 645,1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59 195,1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58 759,0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  <a:tr h="24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РФ и муниципальных образований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62 645,1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59 195,1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58 759,0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84" marR="4784" marT="478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968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1169</TotalTime>
  <Words>1153</Words>
  <Application>Microsoft Office PowerPoint</Application>
  <PresentationFormat>Экран (4:3)</PresentationFormat>
  <Paragraphs>397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Бюджет  Кукморского муниципального района на 2025год и на плановый период 2026 и 2027 годов </vt:lpstr>
      <vt:lpstr>Расположение Кукморского района : на севере Республики Татарстан. Площадь района: 1493 кв.км. Население района: 52,2тысяч человек. Районный центр:  город Кукмор (расположен в 120 км. от столицы Республики Татарстан г.Казани, с которым имеется автомобильное и железнодорожное сообщение.      </vt:lpstr>
      <vt:lpstr>Основные характеристики бюджета муниципального района  на 2025-2027годы</vt:lpstr>
      <vt:lpstr>Из чего складываются доходы бюджета муниципального района    </vt:lpstr>
      <vt:lpstr>Сведения о доходах бюджета муниципального района(тыс.руб)</vt:lpstr>
      <vt:lpstr>Структура доходов бюджета муниципального района на 2025год</vt:lpstr>
      <vt:lpstr>Классификация расходов бюджета</vt:lpstr>
      <vt:lpstr>Сведения о расходах бюджета муниципального района </vt:lpstr>
      <vt:lpstr>Сведения о расходах бюджета муниципального района </vt:lpstr>
      <vt:lpstr>Презентация PowerPoint</vt:lpstr>
      <vt:lpstr>Финансово-бюджетная палата Кукморского муниципального района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Кукморского муниципального района в сфере «Управление муниципальными финансами»  Управление бюджетными доходами и расходами</dc:title>
  <dc:creator>Алсу Аглямзянова</dc:creator>
  <cp:lastModifiedBy>Алсу Аглямзянова</cp:lastModifiedBy>
  <cp:revision>139</cp:revision>
  <dcterms:created xsi:type="dcterms:W3CDTF">2018-05-24T11:02:13Z</dcterms:created>
  <dcterms:modified xsi:type="dcterms:W3CDTF">2025-02-21T12:39:34Z</dcterms:modified>
</cp:coreProperties>
</file>