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84" r:id="rId2"/>
    <p:sldId id="283" r:id="rId3"/>
    <p:sldId id="282" r:id="rId4"/>
    <p:sldId id="270" r:id="rId5"/>
    <p:sldId id="280" r:id="rId6"/>
    <p:sldId id="279" r:id="rId7"/>
    <p:sldId id="281" r:id="rId8"/>
    <p:sldId id="274" r:id="rId9"/>
    <p:sldId id="277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72" r:id="rId18"/>
    <p:sldId id="266" r:id="rId19"/>
    <p:sldId id="275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780" autoAdjust="0"/>
  </p:normalViewPr>
  <p:slideViewPr>
    <p:cSldViewPr>
      <p:cViewPr>
        <p:scale>
          <a:sx n="105" d="100"/>
          <a:sy n="105" d="100"/>
        </p:scale>
        <p:origin x="-179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92362410182651"/>
          <c:y val="0.24094291013735603"/>
          <c:w val="0.64550260181301178"/>
          <c:h val="0.6197952937478490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 поступлений в консолидированный бюджет в 2024 г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</c:dPt>
          <c:dLbls>
            <c:dLbl>
              <c:idx val="0"/>
              <c:layout>
                <c:manualLayout>
                  <c:x val="1.3263791510652913E-2"/>
                  <c:y val="-0.15997092915601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92828624647254E-2"/>
                  <c:y val="-9.643595156093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544973481424986E-2"/>
                  <c:y val="-0.268750879531903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366876152899928E-2"/>
                  <c:y val="6.24358404621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258912172921727E-2"/>
                  <c:y val="6.5191089878902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0.35</c:v>
                </c:pt>
                <c:pt idx="1">
                  <c:v>0.02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16754688"/>
        <c:axId val="119478144"/>
        <c:axId val="0"/>
      </c:bar3DChart>
      <c:catAx>
        <c:axId val="116754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478144"/>
        <c:crosses val="autoZero"/>
        <c:auto val="1"/>
        <c:lblAlgn val="ctr"/>
        <c:lblOffset val="100"/>
        <c:noMultiLvlLbl val="0"/>
      </c:catAx>
      <c:valAx>
        <c:axId val="1194781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67546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5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5.3624547222480785E-2"/>
          <c:y val="5.0928284391165209E-2"/>
          <c:w val="0.94160871514776634"/>
          <c:h val="0.1711578117336556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по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расходам консолидированного бюджета </a:t>
            </a:r>
          </a:p>
          <a:p>
            <a:pPr>
              <a:defRPr sz="25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2022-2024годы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4173014810166238"/>
          <c:y val="1.3743061737728997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25319372919453"/>
          <c:y val="0.20928724814442232"/>
          <c:w val="0.88590662076421889"/>
          <c:h val="0.725626186131525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по расходам за 2022-2024годы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cat>
            <c:strRef>
              <c:f>Лист1!$A$2:$A$4</c:f>
              <c:strCache>
                <c:ptCount val="3"/>
                <c:pt idx="0">
                  <c:v>2022год-2180117,8тыс.руб</c:v>
                </c:pt>
                <c:pt idx="1">
                  <c:v>2023год-2492550,3тыс.руб</c:v>
                </c:pt>
                <c:pt idx="2">
                  <c:v>2024год-3007362,5тыс.руб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2180117.7999999998</c:v>
                </c:pt>
                <c:pt idx="1">
                  <c:v>2492550.2999999998</c:v>
                </c:pt>
                <c:pt idx="2">
                  <c:v>3007362.5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80192"/>
        <c:axId val="15881728"/>
        <c:axId val="0"/>
      </c:bar3DChart>
      <c:catAx>
        <c:axId val="15880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81728"/>
        <c:crosses val="autoZero"/>
        <c:auto val="1"/>
        <c:lblAlgn val="ctr"/>
        <c:lblOffset val="100"/>
        <c:noMultiLvlLbl val="0"/>
      </c:catAx>
      <c:valAx>
        <c:axId val="1588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80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2500" dirty="0">
                <a:solidFill>
                  <a:schemeClr val="tx1"/>
                </a:solidFill>
              </a:rPr>
              <a:t>Исполнение по </a:t>
            </a:r>
            <a:r>
              <a:rPr lang="ru-RU" sz="2500" dirty="0" smtClean="0">
                <a:solidFill>
                  <a:schemeClr val="tx1"/>
                </a:solidFill>
              </a:rPr>
              <a:t>поступлениям в консолидированный бюджет 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ru-RU" sz="2500" dirty="0" smtClean="0">
                <a:solidFill>
                  <a:schemeClr val="tx1"/>
                </a:solidFill>
              </a:rPr>
              <a:t>за 2022-2024 годы</a:t>
            </a:r>
            <a:endParaRPr lang="ru-RU" sz="25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620108247930522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по доходам за 2022-2024годы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2022год-2192542,6тыс.руб</c:v>
                </c:pt>
                <c:pt idx="1">
                  <c:v>2023год-2465403,4тыс.руб</c:v>
                </c:pt>
                <c:pt idx="2">
                  <c:v>2024год-3037597,4тыс.руб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2192542.6</c:v>
                </c:pt>
                <c:pt idx="1">
                  <c:v>2465403.4</c:v>
                </c:pt>
                <c:pt idx="2">
                  <c:v>3037597.4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19424"/>
        <c:axId val="156522752"/>
        <c:axId val="0"/>
      </c:bar3DChart>
      <c:catAx>
        <c:axId val="1571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6522752"/>
        <c:crosses val="autoZero"/>
        <c:auto val="1"/>
        <c:lblAlgn val="ctr"/>
        <c:lblOffset val="100"/>
        <c:noMultiLvlLbl val="0"/>
      </c:catAx>
      <c:valAx>
        <c:axId val="15652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1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474433751336638"/>
          <c:y val="3.7747070432625172E-2"/>
          <c:w val="0.87845907816927293"/>
          <c:h val="0.72168336302807445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F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6.2116612222943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010752688172017E-3"/>
                  <c:y val="-1.07125539351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036059227384849E-3"/>
                  <c:y val="-1.723458196002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071684587813866E-2"/>
                  <c:y val="-0.41385367871222556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39,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505376344086041E-2"/>
                  <c:y val="-0.2915548209292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1448.3</c:v>
                </c:pt>
                <c:pt idx="1">
                  <c:v>1518.7</c:v>
                </c:pt>
                <c:pt idx="2">
                  <c:v>1909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8670030339898998E-3"/>
                  <c:y val="2.009784860505704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744,2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677933707456278E-3"/>
                  <c:y val="-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744.2</c:v>
                </c:pt>
                <c:pt idx="1">
                  <c:v>946.7</c:v>
                </c:pt>
                <c:pt idx="2">
                  <c:v>1129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2796672"/>
        <c:axId val="162862976"/>
        <c:axId val="0"/>
      </c:bar3DChart>
      <c:catAx>
        <c:axId val="162796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862976"/>
        <c:crosses val="autoZero"/>
        <c:auto val="1"/>
        <c:lblAlgn val="ctr"/>
        <c:lblOffset val="100"/>
        <c:noMultiLvlLbl val="0"/>
      </c:catAx>
      <c:valAx>
        <c:axId val="162862976"/>
        <c:scaling>
          <c:orientation val="minMax"/>
          <c:max val="2600"/>
          <c:min val="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796672"/>
        <c:crosses val="autoZero"/>
        <c:crossBetween val="between"/>
        <c:majorUnit val="500"/>
        <c:minorUnit val="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698287362831408E-2"/>
          <c:y val="0.8483496046735548"/>
          <c:w val="0.63616294214825275"/>
          <c:h val="0.13695295430137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5198369148011"/>
          <c:y val="9.0931245436367727E-2"/>
          <c:w val="0.89014807102510085"/>
          <c:h val="0.686359991339993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941038554372207E-3"/>
                  <c:y val="3.6999094117747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377520654408504E-3"/>
                  <c:y val="-3.0541478297282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8396376193684249E-3"/>
                  <c:y val="-3.920308712137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2976480435526E-3"/>
                  <c:y val="-0.10175151478895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528</c:v>
                </c:pt>
                <c:pt idx="1">
                  <c:v>721.6</c:v>
                </c:pt>
                <c:pt idx="2">
                  <c:v>839.2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бюджеты поселений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5.7773557224822317E-3"/>
                  <c:y val="-3.4476125767665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82</a:t>
                    </a:r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50.4</c:v>
                </c:pt>
                <c:pt idx="1">
                  <c:v>64.599999999999994</c:v>
                </c:pt>
                <c:pt idx="2">
                  <c:v>82.6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793600"/>
        <c:axId val="166795136"/>
        <c:axId val="0"/>
      </c:bar3DChart>
      <c:catAx>
        <c:axId val="16679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66795136"/>
        <c:crosses val="autoZero"/>
        <c:auto val="1"/>
        <c:lblAlgn val="ctr"/>
        <c:lblOffset val="100"/>
        <c:noMultiLvlLbl val="0"/>
      </c:catAx>
      <c:valAx>
        <c:axId val="166795136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166793600"/>
        <c:crosses val="autoZero"/>
        <c:crossBetween val="between"/>
        <c:majorUnit val="100"/>
      </c:valAx>
    </c:plotArea>
    <c:legend>
      <c:legendPos val="b"/>
      <c:layout/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86316786843016"/>
          <c:y val="8.2384218453530125E-2"/>
          <c:w val="0.89014807102510085"/>
          <c:h val="0.77793291640326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941038554372211E-3"/>
                  <c:y val="3.6999094117747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377520654408504E-3"/>
                  <c:y val="-3.05414782972823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75182467648522E-2"/>
                  <c:y val="7.77109910573392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92976480435526E-3"/>
                  <c:y val="-0.10175151478895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22.6</c:v>
                </c:pt>
                <c:pt idx="1">
                  <c:v>25.4</c:v>
                </c:pt>
                <c:pt idx="2">
                  <c:v>46.3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5033856"/>
        <c:axId val="55035392"/>
        <c:axId val="0"/>
      </c:bar3DChart>
      <c:catAx>
        <c:axId val="5503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55035392"/>
        <c:crosses val="autoZero"/>
        <c:auto val="1"/>
        <c:lblAlgn val="ctr"/>
        <c:lblOffset val="100"/>
        <c:noMultiLvlLbl val="0"/>
      </c:catAx>
      <c:valAx>
        <c:axId val="55035392"/>
        <c:scaling>
          <c:orientation val="minMax"/>
          <c:max val="5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55033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86316786843016"/>
          <c:y val="8.2384218453530125E-2"/>
          <c:w val="0.89014807102510085"/>
          <c:h val="0.7779329164032627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9276940243354605E-3"/>
                  <c:y val="0.209570257973297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048757867483326E-3"/>
                  <c:y val="0.13419274400695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069523676113286E-3"/>
                  <c:y val="0.220041086007442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2976480435526E-3"/>
                  <c:y val="-0.10175151478895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2023 г.</c:v>
                </c:pt>
                <c:pt idx="2">
                  <c:v>2024 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8.1999999999999993</c:v>
                </c:pt>
                <c:pt idx="1">
                  <c:v>3.3</c:v>
                </c:pt>
                <c:pt idx="2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155136"/>
        <c:axId val="98754560"/>
        <c:axId val="84007104"/>
      </c:bar3DChart>
      <c:catAx>
        <c:axId val="961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98754560"/>
        <c:crosses val="autoZero"/>
        <c:auto val="1"/>
        <c:lblAlgn val="ctr"/>
        <c:lblOffset val="100"/>
        <c:noMultiLvlLbl val="0"/>
      </c:catAx>
      <c:valAx>
        <c:axId val="9875456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96155136"/>
        <c:crosses val="autoZero"/>
        <c:crossBetween val="between"/>
        <c:majorUnit val="5"/>
      </c:valAx>
      <c:serAx>
        <c:axId val="84007104"/>
        <c:scaling>
          <c:orientation val="minMax"/>
        </c:scaling>
        <c:delete val="1"/>
        <c:axPos val="b"/>
        <c:majorTickMark val="out"/>
        <c:minorTickMark val="none"/>
        <c:tickLblPos val="nextTo"/>
        <c:crossAx val="98754560"/>
        <c:crosses val="autoZero"/>
      </c:ser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0647391835689753E-2"/>
          <c:y val="3.9960494993330778E-2"/>
          <c:w val="0.93248250194422844"/>
          <c:h val="0.857807792332546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3802814180066949E-2"/>
                  <c:y val="0.17282920088415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009380600223167E-3"/>
                  <c:y val="0.36090845505204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4.2</c:v>
                </c:pt>
                <c:pt idx="1">
                  <c:v>8.1</c:v>
                </c:pt>
              </c:numCache>
            </c:numRef>
          </c:val>
          <c:shape val="pyramidToMa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0199680"/>
        <c:axId val="60201216"/>
        <c:axId val="0"/>
      </c:bar3DChart>
      <c:catAx>
        <c:axId val="6019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0201216"/>
        <c:crosses val="autoZero"/>
        <c:auto val="1"/>
        <c:lblAlgn val="ctr"/>
        <c:lblOffset val="100"/>
        <c:noMultiLvlLbl val="0"/>
      </c:catAx>
      <c:valAx>
        <c:axId val="60201216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60199680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86316786843016"/>
          <c:y val="8.2384218453530125E-2"/>
          <c:w val="0.89014807102510085"/>
          <c:h val="0.777932916403262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5286320843577764E-3"/>
                  <c:y val="0.130780383983061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2049965462774668E-3"/>
                  <c:y val="9.606861143103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396376193684249E-3"/>
                  <c:y val="-3.920308712137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492976480435526E-3"/>
                  <c:y val="-0.101751514788955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г.</c:v>
                </c:pt>
                <c:pt idx="1">
                  <c:v>2024 г.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37.700000000000003</c:v>
                </c:pt>
                <c:pt idx="1">
                  <c:v>38.9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5492864"/>
        <c:axId val="104905728"/>
        <c:axId val="0"/>
      </c:bar3DChart>
      <c:catAx>
        <c:axId val="854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104905728"/>
        <c:crosses val="autoZero"/>
        <c:auto val="1"/>
        <c:lblAlgn val="ctr"/>
        <c:lblOffset val="100"/>
        <c:noMultiLvlLbl val="0"/>
      </c:catAx>
      <c:valAx>
        <c:axId val="104905728"/>
        <c:scaling>
          <c:orientation val="minMax"/>
          <c:max val="4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ru-RU"/>
          </a:p>
        </c:txPr>
        <c:crossAx val="85492864"/>
        <c:crosses val="autoZero"/>
        <c:crossBetween val="between"/>
        <c:minorUnit val="5"/>
      </c:valAx>
    </c:plotArea>
    <c:plotVisOnly val="1"/>
    <c:dispBlanksAs val="gap"/>
    <c:showDLblsOverMax val="0"/>
  </c:chart>
  <c:txPr>
    <a:bodyPr/>
    <a:lstStyle/>
    <a:p>
      <a:pPr algn="r"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12456586949276"/>
          <c:y val="0.21203551457245493"/>
          <c:w val="0.73974027040473767"/>
          <c:h val="0.5570397931975812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 консолидированного бюджета по отраслям  в 2024 году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1"/>
          </c:dPt>
          <c:dLbls>
            <c:dLbl>
              <c:idx val="0"/>
              <c:layout>
                <c:manualLayout>
                  <c:x val="1.1674878967402021E-2"/>
                  <c:y val="-9.882957449172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9629680786218946E-4"/>
                  <c:y val="-0.237531385401622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655848048915485E-2"/>
                  <c:y val="-0.10649113061511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932762225618575E-2"/>
                  <c:y val="-9.982390845461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7254369134160268E-3"/>
                  <c:y val="-0.1017718401659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711300346007601E-2"/>
                  <c:y val="-0.119931118764581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Лист1!$A$2:$A$7</c:f>
              <c:strCache>
                <c:ptCount val="6"/>
                <c:pt idx="0">
                  <c:v>Управление</c:v>
                </c:pt>
                <c:pt idx="1">
                  <c:v>Образование</c:v>
                </c:pt>
                <c:pt idx="2">
                  <c:v>ЖКХ</c:v>
                </c:pt>
                <c:pt idx="3">
                  <c:v>Культура</c:v>
                </c:pt>
                <c:pt idx="4">
                  <c:v>Физическая культура и спорт</c:v>
                </c:pt>
                <c:pt idx="5">
                  <c:v>Другие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</c:v>
                </c:pt>
                <c:pt idx="1">
                  <c:v>0.6</c:v>
                </c:pt>
                <c:pt idx="2">
                  <c:v>0.1</c:v>
                </c:pt>
                <c:pt idx="3">
                  <c:v>0.08</c:v>
                </c:pt>
                <c:pt idx="4">
                  <c:v>0.04</c:v>
                </c:pt>
                <c:pt idx="5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15864192"/>
        <c:axId val="15865728"/>
        <c:axId val="0"/>
      </c:bar3DChart>
      <c:catAx>
        <c:axId val="15864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865728"/>
        <c:crosses val="autoZero"/>
        <c:auto val="1"/>
        <c:lblAlgn val="ctr"/>
        <c:lblOffset val="100"/>
        <c:noMultiLvlLbl val="0"/>
      </c:catAx>
      <c:valAx>
        <c:axId val="15865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86419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25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3.2977253735092242E-2"/>
          <c:y val="1.2542257209516405E-2"/>
          <c:w val="0.92185614641851377"/>
          <c:h val="0.13069430777532653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0.02439</cdr:x>
      <cdr:y>0.03765</cdr:y>
    </cdr:from>
    <cdr:to>
      <cdr:x>0.16955</cdr:x>
      <cdr:y>0.10094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184350"/>
          <a:ext cx="1285680" cy="309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i="1" dirty="0" smtClean="0"/>
            <a:t>млн. руб.</a:t>
          </a:r>
          <a:endParaRPr lang="ru-RU" sz="2000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0.02457</cdr:x>
      <cdr:y>0.02793</cdr:y>
    </cdr:from>
    <cdr:to>
      <cdr:x>0.18835</cdr:x>
      <cdr:y>0.1117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" y="144016"/>
          <a:ext cx="144016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 err="1" smtClean="0"/>
            <a:t>млн.руб</a:t>
          </a:r>
          <a:r>
            <a:rPr lang="ru-RU" sz="2400" b="1" i="1" dirty="0" smtClean="0"/>
            <a:t>.</a:t>
          </a:r>
          <a:endParaRPr lang="ru-RU" sz="2400" b="1" i="1" dirty="0"/>
        </a:p>
      </cdr:txBody>
    </cdr:sp>
  </cdr:relSizeAnchor>
  <cdr:relSizeAnchor xmlns:cdr="http://schemas.openxmlformats.org/drawingml/2006/chartDrawing">
    <cdr:from>
      <cdr:x>0.35214</cdr:x>
      <cdr:y>0.18151</cdr:y>
    </cdr:from>
    <cdr:to>
      <cdr:x>0.45613</cdr:x>
      <cdr:y>0.35882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0.39354</cdr:x>
      <cdr:y>0.10579</cdr:y>
    </cdr:from>
    <cdr:to>
      <cdr:x>0.52499</cdr:x>
      <cdr:y>0.22274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38676" y="478802"/>
          <a:ext cx="1081803" cy="52931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786,2</a:t>
          </a:r>
        </a:p>
        <a:p xmlns:a="http://schemas.openxmlformats.org/drawingml/2006/main">
          <a:pPr algn="ctr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0.60374</cdr:x>
      <cdr:y>0.04773</cdr:y>
    </cdr:from>
    <cdr:to>
      <cdr:x>0.73213</cdr:x>
      <cdr:y>0.17501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68552" y="216024"/>
          <a:ext cx="1056585" cy="57606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/>
          <a:r>
            <a:rPr lang="ru-RU" sz="1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921,8</a:t>
          </a:r>
          <a:endParaRPr lang="ru-RU" sz="1400" b="1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lvl="0" algn="ctr"/>
          <a:r>
            <a:rPr lang="ru-RU" sz="1400" b="1" dirty="0" err="1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млн.руб</a:t>
          </a:r>
          <a:endParaRPr lang="ru-RU" sz="1400" b="1" dirty="0">
            <a:solidFill>
              <a:prstClr val="black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800" b="1" dirty="0" smtClean="0"/>
            <a:t> </a:t>
          </a:r>
          <a:endParaRPr lang="ru-RU" sz="2800" b="1" dirty="0"/>
        </a:p>
      </cdr:txBody>
    </cdr:sp>
  </cdr:relSizeAnchor>
  <cdr:relSizeAnchor xmlns:cdr="http://schemas.openxmlformats.org/drawingml/2006/chartDrawing">
    <cdr:from>
      <cdr:x>0.21</cdr:x>
      <cdr:y>0.20764</cdr:y>
    </cdr:from>
    <cdr:to>
      <cdr:x>0.34125</cdr:x>
      <cdr:y>0.31901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1728193" y="939750"/>
          <a:ext cx="1080120" cy="5040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578,4 </a:t>
          </a:r>
        </a:p>
        <a:p xmlns:a="http://schemas.openxmlformats.org/drawingml/2006/main">
          <a:pPr algn="ctr"/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млн.руб</a:t>
          </a: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0.00813</cdr:x>
      <cdr:y>0.00538</cdr:y>
    </cdr:from>
    <cdr:to>
      <cdr:x>0.17191</cdr:x>
      <cdr:y>0.08915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6875"/>
          <a:ext cx="1450597" cy="41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 err="1" smtClean="0"/>
            <a:t>млн.руб</a:t>
          </a:r>
          <a:r>
            <a:rPr lang="ru-RU" sz="2400" b="1" i="1" dirty="0" smtClean="0"/>
            <a:t>.</a:t>
          </a:r>
          <a:endParaRPr lang="ru-RU" sz="2400" b="1" i="1" dirty="0"/>
        </a:p>
      </cdr:txBody>
    </cdr:sp>
  </cdr:relSizeAnchor>
  <cdr:relSizeAnchor xmlns:cdr="http://schemas.openxmlformats.org/drawingml/2006/chartDrawing">
    <cdr:from>
      <cdr:x>0.35214</cdr:x>
      <cdr:y>0.18151</cdr:y>
    </cdr:from>
    <cdr:to>
      <cdr:x>0.45613</cdr:x>
      <cdr:y>0.35882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0.00813</cdr:x>
      <cdr:y>0.00538</cdr:y>
    </cdr:from>
    <cdr:to>
      <cdr:x>0.17191</cdr:x>
      <cdr:y>0.08915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6875"/>
          <a:ext cx="1450597" cy="41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 err="1" smtClean="0"/>
            <a:t>млн.руб</a:t>
          </a:r>
          <a:r>
            <a:rPr lang="ru-RU" sz="2400" b="1" i="1" dirty="0" smtClean="0"/>
            <a:t>.</a:t>
          </a:r>
          <a:endParaRPr lang="ru-RU" sz="2400" b="1" i="1" dirty="0"/>
        </a:p>
      </cdr:txBody>
    </cdr:sp>
  </cdr:relSizeAnchor>
  <cdr:relSizeAnchor xmlns:cdr="http://schemas.openxmlformats.org/drawingml/2006/chartDrawing">
    <cdr:from>
      <cdr:x>0.35214</cdr:x>
      <cdr:y>0.18151</cdr:y>
    </cdr:from>
    <cdr:to>
      <cdr:x>0.45613</cdr:x>
      <cdr:y>0.35882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0.00813</cdr:x>
      <cdr:y>0.00538</cdr:y>
    </cdr:from>
    <cdr:to>
      <cdr:x>0.17191</cdr:x>
      <cdr:y>0.08915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6875"/>
          <a:ext cx="1450597" cy="41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 err="1" smtClean="0"/>
            <a:t>млн.руб</a:t>
          </a:r>
          <a:r>
            <a:rPr lang="ru-RU" sz="2400" b="1" i="1" dirty="0" smtClean="0"/>
            <a:t>.</a:t>
          </a:r>
          <a:endParaRPr lang="ru-RU" sz="2400" b="1" i="1" dirty="0"/>
        </a:p>
      </cdr:txBody>
    </cdr:sp>
  </cdr:relSizeAnchor>
  <cdr:relSizeAnchor xmlns:cdr="http://schemas.openxmlformats.org/drawingml/2006/chartDrawing">
    <cdr:from>
      <cdr:x>0.35214</cdr:x>
      <cdr:y>0.18151</cdr:y>
    </cdr:from>
    <cdr:to>
      <cdr:x>0.45613</cdr:x>
      <cdr:y>0.35882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0.00813</cdr:x>
      <cdr:y>0.00538</cdr:y>
    </cdr:from>
    <cdr:to>
      <cdr:x>0.17191</cdr:x>
      <cdr:y>0.08915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6875"/>
          <a:ext cx="1450597" cy="418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i="1" dirty="0" err="1" smtClean="0"/>
            <a:t>млн.руб</a:t>
          </a:r>
          <a:r>
            <a:rPr lang="ru-RU" sz="2400" b="1" i="1" dirty="0" smtClean="0"/>
            <a:t>.</a:t>
          </a:r>
          <a:endParaRPr lang="ru-RU" sz="2400" b="1" i="1" dirty="0"/>
        </a:p>
      </cdr:txBody>
    </cdr:sp>
  </cdr:relSizeAnchor>
  <cdr:relSizeAnchor xmlns:cdr="http://schemas.openxmlformats.org/drawingml/2006/chartDrawing">
    <cdr:from>
      <cdr:x>0.35214</cdr:x>
      <cdr:y>0.18151</cdr:y>
    </cdr:from>
    <cdr:to>
      <cdr:x>0.45613</cdr:x>
      <cdr:y>0.35882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96344" y="9361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70781A-2EB8-48E3-8F48-5AA4A898B553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406CD5-6001-44D3-8486-820D397B19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692696"/>
            <a:ext cx="643022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09728" indent="0">
              <a:buNone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Кукморского района за 2024год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7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доходов в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консолидированный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Кукморского муниципального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600" dirty="0">
              <a:effectLst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40815"/>
              </p:ext>
            </p:extLst>
          </p:nvPr>
        </p:nvGraphicFramePr>
        <p:xfrm>
          <a:off x="457200" y="908720"/>
          <a:ext cx="8229600" cy="5098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2699792" y="1124744"/>
            <a:ext cx="1008112" cy="576064"/>
          </a:xfrm>
          <a:prstGeom prst="wedgeRectCallout">
            <a:avLst>
              <a:gd name="adj1" fmla="val -21715"/>
              <a:gd name="adj2" fmla="val 681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2192,5</a:t>
            </a:r>
          </a:p>
          <a:p>
            <a:pPr algn="ctr">
              <a:lnSpc>
                <a:spcPts val="1000"/>
              </a:lnSpc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млн.руб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4644008" y="764704"/>
            <a:ext cx="1008112" cy="540060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2465,4</a:t>
            </a:r>
          </a:p>
          <a:p>
            <a:pPr algn="ctr">
              <a:lnSpc>
                <a:spcPts val="1000"/>
              </a:lnSpc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лн.руб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6588224" y="692696"/>
            <a:ext cx="1101360" cy="504059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3038,0</a:t>
            </a:r>
          </a:p>
          <a:p>
            <a:pPr algn="ctr">
              <a:lnSpc>
                <a:spcPts val="1000"/>
              </a:lnSpc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н.руб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5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8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Поступление НДФЛ в бюджет </a:t>
            </a:r>
            <a:br>
              <a:rPr lang="ru-RU" sz="18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Кукморского муниципального </a:t>
            </a:r>
            <a:r>
              <a:rPr lang="ru-RU" sz="18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района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068383"/>
              </p:ext>
            </p:extLst>
          </p:nvPr>
        </p:nvGraphicFramePr>
        <p:xfrm>
          <a:off x="539552" y="1268760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810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120000"/>
              </a:lnSpc>
            </a:pP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плательщики НДФЛ в бюджет и их доля по состоянию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01.01.2025г</a:t>
            </a:r>
            <a:r>
              <a:rPr lang="ru-RU" sz="5400" dirty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ru-RU" sz="5400" dirty="0">
                <a:solidFill>
                  <a:schemeClr val="tx1"/>
                </a:solidFill>
                <a:latin typeface="Calibri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1138"/>
            <a:ext cx="6912768" cy="490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86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налогов, уплаченные по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упрощенной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налогообложения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99302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65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платежей за патент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6821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33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госпошлины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827584" y="1124744"/>
            <a:ext cx="8075240" cy="50014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98880270"/>
              </p:ext>
            </p:extLst>
          </p:nvPr>
        </p:nvGraphicFramePr>
        <p:xfrm>
          <a:off x="611560" y="1484784"/>
          <a:ext cx="8280920" cy="499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572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48680"/>
            <a:ext cx="7931224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Поступление акцизов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2766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868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404664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Исполнение по расходам консолидированного бюджета Кукморского района за 2024 год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62208"/>
              </p:ext>
            </p:extLst>
          </p:nvPr>
        </p:nvGraphicFramePr>
        <p:xfrm>
          <a:off x="683568" y="1700808"/>
          <a:ext cx="7776864" cy="5000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800200"/>
                <a:gridCol w="1944216"/>
                <a:gridCol w="1728192"/>
              </a:tblGrid>
              <a:tr h="4389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3 051 385,1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3 007 362,5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292 271,6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285 731,6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227 535,5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223 333,0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ЖКХ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310 243,9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290 533,4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1 800 045,6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1 798 796,8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254 761,8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254 690,2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32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38 378,0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28 662,4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34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культура и спорт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108 309,4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107 979,6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686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19 839,3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17 635,5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7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99577552"/>
              </p:ext>
            </p:extLst>
          </p:nvPr>
        </p:nvGraphicFramePr>
        <p:xfrm>
          <a:off x="539552" y="404664"/>
          <a:ext cx="828092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923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730384"/>
              </p:ext>
            </p:extLst>
          </p:nvPr>
        </p:nvGraphicFramePr>
        <p:xfrm>
          <a:off x="683568" y="332656"/>
          <a:ext cx="79928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38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245424" cy="521776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расходов бюджета над доходами бюджета</a:t>
            </a:r>
          </a:p>
          <a:p>
            <a:pPr marL="45720" indent="0" algn="just">
              <a:buNone/>
            </a:pP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бюджета над расходами бюджета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  <a:p>
            <a:pPr marL="109728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Финансово-бюджетная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палата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Кукморского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муниципального района Республики Татарстан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422110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Республика Татарстан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Кукморский район,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г.Кукмор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ул.Ленина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Телефон: 8(84364) 2-60-67 председатель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ail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kukm.fbp@tatar.ru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23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4857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Исполнение консолидированного бюджета Кукморского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2024 год</a:t>
            </a:r>
          </a:p>
          <a:p>
            <a:pPr marL="45720" indent="0" algn="ctr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874143"/>
              </p:ext>
            </p:extLst>
          </p:nvPr>
        </p:nvGraphicFramePr>
        <p:xfrm>
          <a:off x="827584" y="1700808"/>
          <a:ext cx="7488832" cy="4120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1872208"/>
                <a:gridCol w="1728192"/>
                <a:gridCol w="1656184"/>
              </a:tblGrid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2 988 998,6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3 037 597,4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3 051 385,1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3 007 362,5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0300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Дефицит(профицит),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-62 386,5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30 234,9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98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20688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Исполнение по доходам консолидированного бюджета Кукморского района за 2024 год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782893"/>
              </p:ext>
            </p:extLst>
          </p:nvPr>
        </p:nvGraphicFramePr>
        <p:xfrm>
          <a:off x="755576" y="1772817"/>
          <a:ext cx="7776864" cy="4573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800200"/>
                <a:gridCol w="1944216"/>
                <a:gridCol w="1728192"/>
              </a:tblGrid>
              <a:tr h="6270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7838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доходов, 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2 988 998,6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3 037 597,4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216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9027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1 022 663,5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1 065 206,9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48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57 840,5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517,0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02905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1 908 494,6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1 908 873,5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26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247529"/>
              </p:ext>
            </p:extLst>
          </p:nvPr>
        </p:nvGraphicFramePr>
        <p:xfrm>
          <a:off x="1043608" y="1772816"/>
          <a:ext cx="7416824" cy="4248471"/>
        </p:xfrm>
        <a:graphic>
          <a:graphicData uri="http://schemas.openxmlformats.org/drawingml/2006/table">
            <a:tbl>
              <a:tblPr/>
              <a:tblGrid>
                <a:gridCol w="2880319"/>
                <a:gridCol w="2049757"/>
                <a:gridCol w="1262611"/>
                <a:gridCol w="1224137"/>
              </a:tblGrid>
              <a:tr h="1136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назначения,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57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1 022 663,5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1 065 206,9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2543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000 101 00000 00 0000 000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882 656,4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921 875,5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8829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000 103 00000 00 0000 000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072,7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38 931,4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2896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000 105 00000 00 0000 000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59 384,3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59 440,8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3574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000 106 00000 00 0000 000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33 055,0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36 457,4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6130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000 107 00000 00 0000 000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3573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000 108 00000 00 0000 000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8 113,1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8 113,1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404664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Поступление налоговых доходов в консолидированный бюджет района в 2024 году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89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40563"/>
              </p:ext>
            </p:extLst>
          </p:nvPr>
        </p:nvGraphicFramePr>
        <p:xfrm>
          <a:off x="755576" y="1772816"/>
          <a:ext cx="7776864" cy="4293545"/>
        </p:xfrm>
        <a:graphic>
          <a:graphicData uri="http://schemas.openxmlformats.org/drawingml/2006/table">
            <a:tbl>
              <a:tblPr/>
              <a:tblGrid>
                <a:gridCol w="3672408"/>
                <a:gridCol w="2160240"/>
                <a:gridCol w="1105073"/>
                <a:gridCol w="839143"/>
              </a:tblGrid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назначения,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бюджета, </a:t>
                      </a:r>
                      <a:r>
                        <a:rPr lang="ru-RU" sz="12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 ДОХОДЫ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57 840,5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63 517,0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000 111 00000 00 0000 000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11 230,6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454,0</a:t>
                      </a:r>
                      <a:endParaRPr lang="ru-RU" sz="12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2968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000 112 00000 00 0000 000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1 665,0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2 567,7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000 113 00000 00 0000 000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2 904,7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2 978,2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565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000 114 00000 00 0000 000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15 794,1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18 578,4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000 116 00000 00 0000 000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393,0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460,6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2862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44174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000 117 00000 00 0000 000</a:t>
                      </a: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25 853,1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26 478,1</a:t>
                      </a:r>
                      <a:endParaRPr lang="ru-RU" sz="12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81" marR="3681" marT="3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548680"/>
            <a:ext cx="79928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Поступление неналоговых доходов в консолидированный бюджет в 2024 году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2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36189"/>
              </p:ext>
            </p:extLst>
          </p:nvPr>
        </p:nvGraphicFramePr>
        <p:xfrm>
          <a:off x="467544" y="1268760"/>
          <a:ext cx="8208912" cy="4835403"/>
        </p:xfrm>
        <a:graphic>
          <a:graphicData uri="http://schemas.openxmlformats.org/drawingml/2006/table">
            <a:tbl>
              <a:tblPr/>
              <a:tblGrid>
                <a:gridCol w="3551806"/>
                <a:gridCol w="1904783"/>
                <a:gridCol w="1456179"/>
                <a:gridCol w="1296144"/>
              </a:tblGrid>
              <a:tr h="6130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дохода по бюджетной классификации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Утвержденные бюджетные </a:t>
                      </a:r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назначения,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Исполнение,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7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000 200 00000 00 0000 000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1 908 494,6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1 908 873,5</a:t>
                      </a:r>
                      <a:endParaRPr lang="ru-RU" sz="11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506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1 655 625,7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1 655 417,3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410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000 202 20000 00 0000 150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852 798,5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852 793,1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3400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000 202 30000 00 0000 150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625 590,5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625 452,6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1740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000 202 40000 00 0000 150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177 236,7</a:t>
                      </a:r>
                      <a:endParaRPr lang="en-US" sz="11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177 171,6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5061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ГОСУДАРСТВЕННЫХ (МУНИЦИПАЛЬНЫХ) ОРГАНИЗАЦИЙ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000 203 00000 00 0000 000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11 689,5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11 708,5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412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НЕГОСУДАРСТВЕННЫХ ОРГАНИЗАЦИЙ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000 204 00000 00 0000 000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75 800,0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r>
                        <a:rPr lang="ru-RU" sz="1100" b="0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800,</a:t>
                      </a:r>
                      <a:r>
                        <a:rPr lang="ru-RU" sz="1100" b="0" i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0" i="0" u="none" strike="noStrike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1004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000 218 00000 00 0000 000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169 166,3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169 734,6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  <a:tr h="6721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9675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000 219 00000 00 0000 000</a:t>
                      </a: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-3 786,9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-3 786,9</a:t>
                      </a:r>
                      <a:endParaRPr lang="ru-RU" sz="11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63" marR="8063" marT="80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27584" y="58003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в консолидированный бюджет в 2024 году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41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35159502"/>
              </p:ext>
            </p:extLst>
          </p:nvPr>
        </p:nvGraphicFramePr>
        <p:xfrm>
          <a:off x="539552" y="548680"/>
          <a:ext cx="799288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119539"/>
              </p:ext>
            </p:extLst>
          </p:nvPr>
        </p:nvGraphicFramePr>
        <p:xfrm>
          <a:off x="827584" y="404664"/>
          <a:ext cx="7632848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9741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Поток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1158</TotalTime>
  <Words>829</Words>
  <Application>Microsoft Office PowerPoint</Application>
  <PresentationFormat>Экран (4:3)</PresentationFormat>
  <Paragraphs>262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Поступление доходов в консолидированный  бюджет Кукморского муниципального района</vt:lpstr>
      <vt:lpstr>Поступление НДФЛ в бюджет  Кукморского муниципального района</vt:lpstr>
      <vt:lpstr>   Основные плательщики НДФЛ в бюджет и их доля по состоянию  на 01.01.2025г </vt:lpstr>
      <vt:lpstr>Поступление налогов, уплаченные по упрощенной системе налогообложения</vt:lpstr>
      <vt:lpstr>Поступление платежей за патент</vt:lpstr>
      <vt:lpstr>Поступление госпошлины</vt:lpstr>
      <vt:lpstr>Поступление акцизов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Кукморского муниципального района в сфере «Управление муниципальными финансами»  Управление бюджетными доходами и расходами</dc:title>
  <dc:creator>Алсу Аглямзянова</dc:creator>
  <cp:lastModifiedBy>Алсу Аглямзянова</cp:lastModifiedBy>
  <cp:revision>190</cp:revision>
  <dcterms:created xsi:type="dcterms:W3CDTF">2018-05-24T11:02:13Z</dcterms:created>
  <dcterms:modified xsi:type="dcterms:W3CDTF">2026-02-17T13:06:00Z</dcterms:modified>
</cp:coreProperties>
</file>