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72" r:id="rId2"/>
    <p:sldId id="274" r:id="rId3"/>
    <p:sldId id="278" r:id="rId4"/>
    <p:sldId id="270" r:id="rId5"/>
    <p:sldId id="259" r:id="rId6"/>
    <p:sldId id="277" r:id="rId7"/>
    <p:sldId id="271" r:id="rId8"/>
    <p:sldId id="279" r:id="rId9"/>
    <p:sldId id="265" r:id="rId10"/>
    <p:sldId id="276" r:id="rId11"/>
    <p:sldId id="280" r:id="rId12"/>
    <p:sldId id="281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85" autoAdjust="0"/>
    <p:restoredTop sz="94660"/>
  </p:normalViewPr>
  <p:slideViewPr>
    <p:cSldViewPr>
      <p:cViewPr>
        <p:scale>
          <a:sx n="105" d="100"/>
          <a:sy n="105" d="100"/>
        </p:scale>
        <p:origin x="-1794" y="-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rebuchet MS" pitchFamily="34" charset="0"/>
              </a:defRPr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доходов</a:t>
            </a:r>
            <a:endParaRPr lang="ru-RU" baseline="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>
                <a:latin typeface="Trebuchet MS" pitchFamily="34" charset="0"/>
              </a:defRP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бюджета Кукморского муниципального района</a:t>
            </a:r>
            <a:r>
              <a:rPr lang="ru-RU" baseline="0" dirty="0" smtClean="0">
                <a:latin typeface="Times New Roman" pitchFamily="18" charset="0"/>
                <a:cs typeface="Times New Roman" pitchFamily="18" charset="0"/>
              </a:rPr>
              <a:t> на 2025год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rebuchet MS" pitchFamily="34" charset="0"/>
              </a:rPr>
              <a:t>
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9632638777988445E-2"/>
          <c:y val="0.28683539130572794"/>
          <c:w val="0.530077495742316"/>
          <c:h val="0.561982398781087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доходов бюджета Кукморского муниципального района по итогам 2024 года (тыс. руб.)
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</c:spPr>
          </c:dPt>
          <c:dPt>
            <c:idx val="1"/>
            <c:bubble3D val="0"/>
            <c:spPr>
              <a:solidFill>
                <a:srgbClr val="FF0000"/>
              </a:solidFill>
            </c:spPr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c:spPr>
          </c:dPt>
          <c:dLbls>
            <c:dLbl>
              <c:idx val="0"/>
              <c:layout>
                <c:manualLayout>
                  <c:x val="-0.11294357349635967"/>
                  <c:y val="3.05377028123207E-2"/>
                </c:manualLayout>
              </c:layout>
              <c:spPr/>
              <c:txPr>
                <a:bodyPr/>
                <a:lstStyle/>
                <a:p>
                  <a:pPr>
                    <a:defRPr sz="1400" b="1" baseline="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1951787691354622E-2"/>
                  <c:y val="-1.4817599631786853E-2"/>
                </c:manualLayout>
              </c:layout>
              <c:spPr/>
              <c:txPr>
                <a:bodyPr/>
                <a:lstStyle/>
                <a:p>
                  <a:pPr>
                    <a:defRPr sz="1400" b="1" baseline="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19877810634081405"/>
                  <c:y val="-5.3133936411935964E-2"/>
                </c:manualLayout>
              </c:layout>
              <c:tx>
                <c:rich>
                  <a:bodyPr/>
                  <a:lstStyle/>
                  <a:p>
                    <a:r>
                      <a:rPr lang="ru-RU" sz="1400" b="1" baseline="0" dirty="0" smtClean="0"/>
                      <a:t>59</a:t>
                    </a:r>
                    <a:r>
                      <a:rPr lang="en-US" sz="1400" b="1" baseline="0" dirty="0" smtClean="0"/>
                      <a:t>%</a:t>
                    </a:r>
                    <a:endParaRPr lang="en-US" sz="1900" baseline="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доходы 909957,3тыс.руб</c:v>
                </c:pt>
                <c:pt idx="1">
                  <c:v>Неналоговые доходы 17823,0тыс.руб</c:v>
                </c:pt>
                <c:pt idx="2">
                  <c:v>Безвозмездные поступления 1360444,43тыс.руб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0.4</c:v>
                </c:pt>
                <c:pt idx="1">
                  <c:v>0.01</c:v>
                </c:pt>
                <c:pt idx="2">
                  <c:v>0.59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6802779471800677"/>
          <c:y val="0.37243520561207483"/>
          <c:w val="0.32176340996271247"/>
          <c:h val="0.40338057676131217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rebuchet MS" pitchFamily="34" charset="0"/>
              </a:defRPr>
            </a:pP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Структура расходов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бюджета Кукморского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муниципального района по отраслям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на 2025 год</a:t>
            </a:r>
          </a:p>
        </c:rich>
      </c:tx>
      <c:layout>
        <c:manualLayout>
          <c:xMode val="edge"/>
          <c:yMode val="edge"/>
          <c:x val="0.10017793318259934"/>
          <c:y val="0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439235480342023E-2"/>
          <c:y val="0.23555150250795179"/>
          <c:w val="0.48661134748791673"/>
          <c:h val="0.5701429265061083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explosion val="1"/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</c:spPr>
          </c:dPt>
          <c:dLbls>
            <c:dLbl>
              <c:idx val="0"/>
              <c:layout>
                <c:manualLayout>
                  <c:x val="-2.4870109527369833E-2"/>
                  <c:y val="6.3430174425063879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6581741167898262E-2"/>
                  <c:y val="-4.2349368588675329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4489536197679735E-2"/>
                  <c:y val="-3.3591823130763247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8.6702203258696986E-2"/>
                  <c:y val="-0.23151316520386625"/>
                </c:manualLayout>
              </c:layout>
              <c:tx>
                <c:rich>
                  <a:bodyPr/>
                  <a:lstStyle/>
                  <a:p>
                    <a:r>
                      <a:rPr lang="en-US" b="1" dirty="0"/>
                      <a:t>72%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8.6348889162465428E-2"/>
                  <c:y val="4.8729955930822501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ru-RU" b="1" dirty="0" smtClean="0"/>
                      <a:t>7</a:t>
                    </a:r>
                    <a:r>
                      <a:rPr lang="en-US" b="1" dirty="0" smtClean="0"/>
                      <a:t>%</a:t>
                    </a:r>
                    <a:endParaRPr lang="en-US" b="1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Лист1!$A$2:$A$7</c:f>
              <c:strCache>
                <c:ptCount val="6"/>
                <c:pt idx="0">
                  <c:v>Управление - 92226,63 тыс.руб</c:v>
                </c:pt>
                <c:pt idx="1">
                  <c:v>Физическая культура и спорт - 105753,2 тыс.руб</c:v>
                </c:pt>
                <c:pt idx="2">
                  <c:v>ЖКХ - 17324,3 тыс.руб</c:v>
                </c:pt>
                <c:pt idx="3">
                  <c:v>Образование - 1649872,8 тыс.руб</c:v>
                </c:pt>
                <c:pt idx="4">
                  <c:v>Культура - 267690,9 тыс.руб</c:v>
                </c:pt>
                <c:pt idx="5">
                  <c:v>Другие - 155356,9 тыс.руб</c:v>
                </c:pt>
              </c:strCache>
            </c:strRef>
          </c:cat>
          <c:val>
            <c:numRef>
              <c:f>Лист1!$B$2:$B$7</c:f>
              <c:numCache>
                <c:formatCode>0%</c:formatCode>
                <c:ptCount val="6"/>
                <c:pt idx="0">
                  <c:v>0.04</c:v>
                </c:pt>
                <c:pt idx="1">
                  <c:v>0.05</c:v>
                </c:pt>
                <c:pt idx="2">
                  <c:v>0.01</c:v>
                </c:pt>
                <c:pt idx="3">
                  <c:v>0.72</c:v>
                </c:pt>
                <c:pt idx="4">
                  <c:v>0.12</c:v>
                </c:pt>
                <c:pt idx="5">
                  <c:v>0.06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6661762306690653"/>
          <c:y val="0.23446760373675898"/>
          <c:w val="0.32384890167358782"/>
          <c:h val="0.49477698637051304"/>
        </c:manualLayout>
      </c:layout>
      <c:overlay val="0"/>
      <c:txPr>
        <a:bodyPr/>
        <a:lstStyle/>
        <a:p>
          <a:pPr>
            <a:defRPr sz="1600" baseline="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29DF54-CA96-4246-8648-B18ACCDDAEE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3586934-2E56-4B4E-B066-83A1324049DD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01 Общегосударственные вопросы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1D05736-2A7F-47CF-B605-A5AA49448F8C}" type="parTrans" cxnId="{96C44F02-22AA-4079-A337-79C62892646C}">
      <dgm:prSet/>
      <dgm:spPr/>
      <dgm:t>
        <a:bodyPr/>
        <a:lstStyle/>
        <a:p>
          <a:endParaRPr lang="ru-RU"/>
        </a:p>
      </dgm:t>
    </dgm:pt>
    <dgm:pt modelId="{4F667A08-07B0-430A-B2B4-E31370272926}" type="sibTrans" cxnId="{96C44F02-22AA-4079-A337-79C62892646C}">
      <dgm:prSet/>
      <dgm:spPr/>
      <dgm:t>
        <a:bodyPr/>
        <a:lstStyle/>
        <a:p>
          <a:endParaRPr lang="ru-RU"/>
        </a:p>
      </dgm:t>
    </dgm:pt>
    <dgm:pt modelId="{B2BD1AE9-B024-4F5F-8D29-A21A4738A12B}">
      <dgm:prSet phldrT="[Текст]" custT="1"/>
      <dgm:spPr>
        <a:solidFill>
          <a:schemeClr val="tx2">
            <a:lumMod val="20000"/>
            <a:lumOff val="80000"/>
          </a:schemeClr>
        </a:solidFill>
        <a:ln>
          <a:solidFill>
            <a:schemeClr val="tx2">
              <a:lumMod val="20000"/>
              <a:lumOff val="80000"/>
            </a:schemeClr>
          </a:solidFill>
        </a:ln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02 Национальная оборона</a:t>
          </a:r>
        </a:p>
      </dgm:t>
    </dgm:pt>
    <dgm:pt modelId="{48AF192C-7BB0-4735-84F6-798ECFCE4383}" type="parTrans" cxnId="{0027FE43-16DA-45FD-A045-25828570406A}">
      <dgm:prSet/>
      <dgm:spPr/>
      <dgm:t>
        <a:bodyPr/>
        <a:lstStyle/>
        <a:p>
          <a:endParaRPr lang="ru-RU"/>
        </a:p>
      </dgm:t>
    </dgm:pt>
    <dgm:pt modelId="{F95177A7-1F94-4D59-8387-2492CAE20C58}" type="sibTrans" cxnId="{0027FE43-16DA-45FD-A045-25828570406A}">
      <dgm:prSet/>
      <dgm:spPr/>
      <dgm:t>
        <a:bodyPr/>
        <a:lstStyle/>
        <a:p>
          <a:endParaRPr lang="ru-RU"/>
        </a:p>
      </dgm:t>
    </dgm:pt>
    <dgm:pt modelId="{7B5FD2A3-6FE1-4F46-98AE-7C2DDF47A959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03 Национальная безопасность и правоохранительная деятельность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C415E39-D984-49E7-A4C3-746AEA2DB7CA}" type="parTrans" cxnId="{66210387-5B4A-4B2B-B8DA-C5BC4AF85B3A}">
      <dgm:prSet/>
      <dgm:spPr/>
      <dgm:t>
        <a:bodyPr/>
        <a:lstStyle/>
        <a:p>
          <a:endParaRPr lang="ru-RU"/>
        </a:p>
      </dgm:t>
    </dgm:pt>
    <dgm:pt modelId="{8F8C413C-FAB4-4252-A2CD-E795EF8D3FEC}" type="sibTrans" cxnId="{66210387-5B4A-4B2B-B8DA-C5BC4AF85B3A}">
      <dgm:prSet/>
      <dgm:spPr/>
      <dgm:t>
        <a:bodyPr/>
        <a:lstStyle/>
        <a:p>
          <a:endParaRPr lang="ru-RU"/>
        </a:p>
      </dgm:t>
    </dgm:pt>
    <dgm:pt modelId="{5AE433DB-8CC1-4910-BE6A-3AFB02C90451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04 Национальная экономика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E48CEA2-3A13-49ED-97F9-715EED5C3F19}" type="parTrans" cxnId="{1EA23766-6DF0-4B8E-BC45-5B295371EB23}">
      <dgm:prSet/>
      <dgm:spPr/>
      <dgm:t>
        <a:bodyPr/>
        <a:lstStyle/>
        <a:p>
          <a:endParaRPr lang="ru-RU"/>
        </a:p>
      </dgm:t>
    </dgm:pt>
    <dgm:pt modelId="{057F4BDD-FB61-42E5-B0C9-25737E988A51}" type="sibTrans" cxnId="{1EA23766-6DF0-4B8E-BC45-5B295371EB23}">
      <dgm:prSet/>
      <dgm:spPr/>
      <dgm:t>
        <a:bodyPr/>
        <a:lstStyle/>
        <a:p>
          <a:endParaRPr lang="ru-RU"/>
        </a:p>
      </dgm:t>
    </dgm:pt>
    <dgm:pt modelId="{A9DBA153-A42D-4151-8977-65EC9FE72E85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05 Жилищно-коммунальное хозяйство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CB97591-6DCC-4F64-A5E9-2549D5A4D431}" type="parTrans" cxnId="{99C7C9D5-B7FD-47B5-B867-1E9906F22A1A}">
      <dgm:prSet/>
      <dgm:spPr/>
      <dgm:t>
        <a:bodyPr/>
        <a:lstStyle/>
        <a:p>
          <a:endParaRPr lang="ru-RU"/>
        </a:p>
      </dgm:t>
    </dgm:pt>
    <dgm:pt modelId="{73CA0E8E-A86E-4F45-A794-450A6B3512D4}" type="sibTrans" cxnId="{99C7C9D5-B7FD-47B5-B867-1E9906F22A1A}">
      <dgm:prSet/>
      <dgm:spPr/>
      <dgm:t>
        <a:bodyPr/>
        <a:lstStyle/>
        <a:p>
          <a:endParaRPr lang="ru-RU"/>
        </a:p>
      </dgm:t>
    </dgm:pt>
    <dgm:pt modelId="{6F7C7B32-6036-4781-88EB-300C980E761F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06 Охрана окружающей среды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9210DC8-B824-4C14-9674-333C29D128B1}" type="parTrans" cxnId="{077EAE8B-B179-4115-8E59-0F8F7E162B83}">
      <dgm:prSet/>
      <dgm:spPr/>
      <dgm:t>
        <a:bodyPr/>
        <a:lstStyle/>
        <a:p>
          <a:endParaRPr lang="ru-RU"/>
        </a:p>
      </dgm:t>
    </dgm:pt>
    <dgm:pt modelId="{A3FCF06E-0E0C-4A71-BF2A-A99F209FDCC6}" type="sibTrans" cxnId="{077EAE8B-B179-4115-8E59-0F8F7E162B83}">
      <dgm:prSet/>
      <dgm:spPr/>
      <dgm:t>
        <a:bodyPr/>
        <a:lstStyle/>
        <a:p>
          <a:endParaRPr lang="ru-RU"/>
        </a:p>
      </dgm:t>
    </dgm:pt>
    <dgm:pt modelId="{2A5CE814-B5B1-4BF0-A030-E40237D49FB8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11 Физическая культура  и спорт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B57920B-4901-439E-925C-8269BCF6A427}" type="parTrans" cxnId="{2533F83A-2104-45D1-9E65-4E64459F3152}">
      <dgm:prSet/>
      <dgm:spPr/>
      <dgm:t>
        <a:bodyPr/>
        <a:lstStyle/>
        <a:p>
          <a:endParaRPr lang="ru-RU"/>
        </a:p>
      </dgm:t>
    </dgm:pt>
    <dgm:pt modelId="{6B3E619B-84C4-4BBE-B85F-9CC6BCC7B31A}" type="sibTrans" cxnId="{2533F83A-2104-45D1-9E65-4E64459F3152}">
      <dgm:prSet/>
      <dgm:spPr/>
      <dgm:t>
        <a:bodyPr/>
        <a:lstStyle/>
        <a:p>
          <a:endParaRPr lang="ru-RU"/>
        </a:p>
      </dgm:t>
    </dgm:pt>
    <dgm:pt modelId="{5D7415B5-63E4-43D6-A33B-B4140C66E03F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07 Образование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F950F89-A800-4045-8F95-D8A425D1AC63}" type="parTrans" cxnId="{A38D0B27-F8A9-42E0-946C-5B61F60A20EE}">
      <dgm:prSet/>
      <dgm:spPr/>
      <dgm:t>
        <a:bodyPr/>
        <a:lstStyle/>
        <a:p>
          <a:endParaRPr lang="ru-RU"/>
        </a:p>
      </dgm:t>
    </dgm:pt>
    <dgm:pt modelId="{BA6F306E-904F-4570-8E6A-EB9B2270D2CC}" type="sibTrans" cxnId="{A38D0B27-F8A9-42E0-946C-5B61F60A20EE}">
      <dgm:prSet/>
      <dgm:spPr/>
      <dgm:t>
        <a:bodyPr/>
        <a:lstStyle/>
        <a:p>
          <a:endParaRPr lang="ru-RU"/>
        </a:p>
      </dgm:t>
    </dgm:pt>
    <dgm:pt modelId="{78F92182-38C8-41D0-BA70-3F5B49CABAF2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08 Культура, кинематография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51C150D-7688-48D6-B805-0806DD14716C}" type="parTrans" cxnId="{8D1F0309-BD66-47B0-9497-5EC455C982EB}">
      <dgm:prSet/>
      <dgm:spPr/>
      <dgm:t>
        <a:bodyPr/>
        <a:lstStyle/>
        <a:p>
          <a:endParaRPr lang="ru-RU"/>
        </a:p>
      </dgm:t>
    </dgm:pt>
    <dgm:pt modelId="{6152B3D6-7F73-49A8-A1E2-74E1D69A86DF}" type="sibTrans" cxnId="{8D1F0309-BD66-47B0-9497-5EC455C982EB}">
      <dgm:prSet/>
      <dgm:spPr/>
      <dgm:t>
        <a:bodyPr/>
        <a:lstStyle/>
        <a:p>
          <a:endParaRPr lang="ru-RU"/>
        </a:p>
      </dgm:t>
    </dgm:pt>
    <dgm:pt modelId="{69F7D5C2-B3E4-45E3-8A9B-C94BF0F44F3B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09 Здравоохранение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3B116C6-633C-479F-A454-09611E693B8B}" type="parTrans" cxnId="{26D4D816-B14D-48A4-B952-17BFBD9E4EA1}">
      <dgm:prSet/>
      <dgm:spPr/>
      <dgm:t>
        <a:bodyPr/>
        <a:lstStyle/>
        <a:p>
          <a:endParaRPr lang="ru-RU"/>
        </a:p>
      </dgm:t>
    </dgm:pt>
    <dgm:pt modelId="{E9EA59E2-67A6-45EB-9693-C03036EDF1CD}" type="sibTrans" cxnId="{26D4D816-B14D-48A4-B952-17BFBD9E4EA1}">
      <dgm:prSet/>
      <dgm:spPr/>
      <dgm:t>
        <a:bodyPr/>
        <a:lstStyle/>
        <a:p>
          <a:endParaRPr lang="ru-RU"/>
        </a:p>
      </dgm:t>
    </dgm:pt>
    <dgm:pt modelId="{5884231D-D831-4483-953A-AAD6DEF53A61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10 Социальная политика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6FFACD6-7642-46F3-9A5F-4BA5BD564B21}" type="parTrans" cxnId="{903EC77D-7217-4C02-81E6-C7286B8BDC60}">
      <dgm:prSet/>
      <dgm:spPr/>
      <dgm:t>
        <a:bodyPr/>
        <a:lstStyle/>
        <a:p>
          <a:endParaRPr lang="ru-RU"/>
        </a:p>
      </dgm:t>
    </dgm:pt>
    <dgm:pt modelId="{C0713FCC-0E1A-4E3D-9FCB-E5522A45A3BC}" type="sibTrans" cxnId="{903EC77D-7217-4C02-81E6-C7286B8BDC60}">
      <dgm:prSet/>
      <dgm:spPr/>
      <dgm:t>
        <a:bodyPr/>
        <a:lstStyle/>
        <a:p>
          <a:endParaRPr lang="ru-RU"/>
        </a:p>
      </dgm:t>
    </dgm:pt>
    <dgm:pt modelId="{9C57414E-37CA-40C3-B536-74B2829F0B79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13 Обслуживание государственного(муниципального) долга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1EEAE79-B0EE-45E8-8060-529BA57101EA}" type="parTrans" cxnId="{8B247F17-B19E-432E-9547-1914975EF779}">
      <dgm:prSet/>
      <dgm:spPr/>
      <dgm:t>
        <a:bodyPr/>
        <a:lstStyle/>
        <a:p>
          <a:endParaRPr lang="ru-RU"/>
        </a:p>
      </dgm:t>
    </dgm:pt>
    <dgm:pt modelId="{7CD9DDA4-0B31-437D-8147-63371E80C11D}" type="sibTrans" cxnId="{8B247F17-B19E-432E-9547-1914975EF779}">
      <dgm:prSet/>
      <dgm:spPr/>
      <dgm:t>
        <a:bodyPr/>
        <a:lstStyle/>
        <a:p>
          <a:endParaRPr lang="ru-RU"/>
        </a:p>
      </dgm:t>
    </dgm:pt>
    <dgm:pt modelId="{CDB4347F-2F0E-4510-8F78-2BC64C3FF436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14 Межбюджетные трансферты общего характера бюджетам бюджетной системы РФ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9FF1BC4-03BC-4EC1-A3C8-274C00D204BD}" type="parTrans" cxnId="{D31421FF-B117-4AEF-A8C1-A791D688911A}">
      <dgm:prSet/>
      <dgm:spPr/>
      <dgm:t>
        <a:bodyPr/>
        <a:lstStyle/>
        <a:p>
          <a:endParaRPr lang="ru-RU"/>
        </a:p>
      </dgm:t>
    </dgm:pt>
    <dgm:pt modelId="{5721C448-FA41-4D02-A118-3E65AA76097F}" type="sibTrans" cxnId="{D31421FF-B117-4AEF-A8C1-A791D688911A}">
      <dgm:prSet/>
      <dgm:spPr/>
      <dgm:t>
        <a:bodyPr/>
        <a:lstStyle/>
        <a:p>
          <a:endParaRPr lang="ru-RU"/>
        </a:p>
      </dgm:t>
    </dgm:pt>
    <dgm:pt modelId="{24EA389C-978C-4F45-B2EB-192C3C697E39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12 Средства массовой информации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2C490D6-D43F-4B7C-8DB3-73CC96A3F624}" type="parTrans" cxnId="{616F784F-774E-4BA1-B9AE-12BE163083DC}">
      <dgm:prSet/>
      <dgm:spPr/>
      <dgm:t>
        <a:bodyPr/>
        <a:lstStyle/>
        <a:p>
          <a:endParaRPr lang="ru-RU"/>
        </a:p>
      </dgm:t>
    </dgm:pt>
    <dgm:pt modelId="{52E31AFF-7465-45C2-B45B-82C373376734}" type="sibTrans" cxnId="{616F784F-774E-4BA1-B9AE-12BE163083DC}">
      <dgm:prSet/>
      <dgm:spPr/>
      <dgm:t>
        <a:bodyPr/>
        <a:lstStyle/>
        <a:p>
          <a:endParaRPr lang="ru-RU"/>
        </a:p>
      </dgm:t>
    </dgm:pt>
    <dgm:pt modelId="{1C456E10-BB52-43FC-BF42-8CC0FC0BC0F6}" type="pres">
      <dgm:prSet presAssocID="{6F29DF54-CA96-4246-8648-B18ACCDDAEE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BA17BDD-7CE3-4BD3-A385-FEF8FF3EEAD3}" type="pres">
      <dgm:prSet presAssocID="{33586934-2E56-4B4E-B066-83A1324049DD}" presName="node" presStyleLbl="node1" presStyleIdx="0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157389-1215-4BED-B714-BB29BE008D71}" type="pres">
      <dgm:prSet presAssocID="{4F667A08-07B0-430A-B2B4-E31370272926}" presName="sibTrans" presStyleCnt="0"/>
      <dgm:spPr/>
    </dgm:pt>
    <dgm:pt modelId="{A6FDBC6E-B49D-4EBE-987E-6603392F5890}" type="pres">
      <dgm:prSet presAssocID="{B2BD1AE9-B024-4F5F-8D29-A21A4738A12B}" presName="node" presStyleLbl="node1" presStyleIdx="1" presStyleCnt="14" custLinFactNeighborX="3043" custLinFactNeighborY="-1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014272-EDCF-4DC6-ACC9-F77C43C30B95}" type="pres">
      <dgm:prSet presAssocID="{F95177A7-1F94-4D59-8387-2492CAE20C58}" presName="sibTrans" presStyleCnt="0"/>
      <dgm:spPr/>
    </dgm:pt>
    <dgm:pt modelId="{210AF332-4CC7-4C62-9B64-5326F489F137}" type="pres">
      <dgm:prSet presAssocID="{7B5FD2A3-6FE1-4F46-98AE-7C2DDF47A959}" presName="node" presStyleLbl="node1" presStyleIdx="2" presStyleCnt="14" custLinFactNeighborX="5053" custLinFactNeighborY="-17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649E9F-C665-454E-94B2-3CDC5F621735}" type="pres">
      <dgm:prSet presAssocID="{8F8C413C-FAB4-4252-A2CD-E795EF8D3FEC}" presName="sibTrans" presStyleCnt="0"/>
      <dgm:spPr/>
    </dgm:pt>
    <dgm:pt modelId="{80958F4B-7564-4404-941F-1837F3DAED73}" type="pres">
      <dgm:prSet presAssocID="{5AE433DB-8CC1-4910-BE6A-3AFB02C90451}" presName="node" presStyleLbl="node1" presStyleIdx="3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2290DA-BEFA-43F5-87EE-CFBAE449B836}" type="pres">
      <dgm:prSet presAssocID="{057F4BDD-FB61-42E5-B0C9-25737E988A51}" presName="sibTrans" presStyleCnt="0"/>
      <dgm:spPr/>
    </dgm:pt>
    <dgm:pt modelId="{665A8B25-29AD-4348-B2B7-F6561AD4407F}" type="pres">
      <dgm:prSet presAssocID="{A9DBA153-A42D-4151-8977-65EC9FE72E85}" presName="node" presStyleLbl="node1" presStyleIdx="4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C960BB-7EAE-40C6-BBC5-DED2D34FF7A3}" type="pres">
      <dgm:prSet presAssocID="{73CA0E8E-A86E-4F45-A794-450A6B3512D4}" presName="sibTrans" presStyleCnt="0"/>
      <dgm:spPr/>
    </dgm:pt>
    <dgm:pt modelId="{C38751B3-92F0-4631-9AA3-E81C97942DDC}" type="pres">
      <dgm:prSet presAssocID="{6F7C7B32-6036-4781-88EB-300C980E761F}" presName="node" presStyleLbl="node1" presStyleIdx="5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65A82B-E390-4EEC-A2ED-5BA7E3A453C3}" type="pres">
      <dgm:prSet presAssocID="{A3FCF06E-0E0C-4A71-BF2A-A99F209FDCC6}" presName="sibTrans" presStyleCnt="0"/>
      <dgm:spPr/>
    </dgm:pt>
    <dgm:pt modelId="{08D70BEE-C416-4DFD-B4BA-A60D813C8F79}" type="pres">
      <dgm:prSet presAssocID="{5D7415B5-63E4-43D6-A33B-B4140C66E03F}" presName="node" presStyleLbl="node1" presStyleIdx="6" presStyleCnt="14" custLinFactNeighborX="-2989" custLinFactNeighborY="10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09DCEE-2552-40D6-B60B-739F852BBE88}" type="pres">
      <dgm:prSet presAssocID="{BA6F306E-904F-4570-8E6A-EB9B2270D2CC}" presName="sibTrans" presStyleCnt="0"/>
      <dgm:spPr/>
    </dgm:pt>
    <dgm:pt modelId="{E1D73D96-E7DF-4853-BA82-BB87A17EF723}" type="pres">
      <dgm:prSet presAssocID="{78F92182-38C8-41D0-BA70-3F5B49CABAF2}" presName="node" presStyleLbl="node1" presStyleIdx="7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1224B9-A2D9-4B16-9A53-65488E586EEC}" type="pres">
      <dgm:prSet presAssocID="{6152B3D6-7F73-49A8-A1E2-74E1D69A86DF}" presName="sibTrans" presStyleCnt="0"/>
      <dgm:spPr/>
    </dgm:pt>
    <dgm:pt modelId="{7D5D5417-072F-4217-88B7-7CBE2031B30E}" type="pres">
      <dgm:prSet presAssocID="{69F7D5C2-B3E4-45E3-8A9B-C94BF0F44F3B}" presName="node" presStyleLbl="node1" presStyleIdx="8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893D09-B787-4FAC-AB08-E8E165E85728}" type="pres">
      <dgm:prSet presAssocID="{E9EA59E2-67A6-45EB-9693-C03036EDF1CD}" presName="sibTrans" presStyleCnt="0"/>
      <dgm:spPr/>
    </dgm:pt>
    <dgm:pt modelId="{319C7EA4-4BCF-4737-BF36-1AC3070717FA}" type="pres">
      <dgm:prSet presAssocID="{5884231D-D831-4483-953A-AAD6DEF53A61}" presName="node" presStyleLbl="node1" presStyleIdx="9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2E5664-79F3-413A-9834-BC4D6C14AFA9}" type="pres">
      <dgm:prSet presAssocID="{C0713FCC-0E1A-4E3D-9FCB-E5522A45A3BC}" presName="sibTrans" presStyleCnt="0"/>
      <dgm:spPr/>
    </dgm:pt>
    <dgm:pt modelId="{18E8C61C-12B2-47E5-BE45-386C87B9B5E8}" type="pres">
      <dgm:prSet presAssocID="{2A5CE814-B5B1-4BF0-A030-E40237D49FB8}" presName="node" presStyleLbl="node1" presStyleIdx="10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725761-0F64-4665-90DE-8116D6519BD8}" type="pres">
      <dgm:prSet presAssocID="{6B3E619B-84C4-4BBE-B85F-9CC6BCC7B31A}" presName="sibTrans" presStyleCnt="0"/>
      <dgm:spPr/>
    </dgm:pt>
    <dgm:pt modelId="{232301AC-ECE6-4615-8A2F-1505CA6FCDBD}" type="pres">
      <dgm:prSet presAssocID="{24EA389C-978C-4F45-B2EB-192C3C697E39}" presName="node" presStyleLbl="node1" presStyleIdx="11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3D1C9B-1684-4D7F-B2FB-379F37D199F6}" type="pres">
      <dgm:prSet presAssocID="{52E31AFF-7465-45C2-B45B-82C373376734}" presName="sibTrans" presStyleCnt="0"/>
      <dgm:spPr/>
    </dgm:pt>
    <dgm:pt modelId="{3D167EEF-9EFD-4C0C-8994-F3B7BD2F38AF}" type="pres">
      <dgm:prSet presAssocID="{9C57414E-37CA-40C3-B536-74B2829F0B79}" presName="node" presStyleLbl="node1" presStyleIdx="12" presStyleCnt="14" custScaleY="102444" custLinFactNeighborX="-1177" custLinFactNeighborY="-28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697FED-B575-4478-B96A-1923AF5E7097}" type="pres">
      <dgm:prSet presAssocID="{7CD9DDA4-0B31-437D-8147-63371E80C11D}" presName="sibTrans" presStyleCnt="0"/>
      <dgm:spPr/>
    </dgm:pt>
    <dgm:pt modelId="{F937B982-5088-4D5C-9375-7B9EFBB90BB1}" type="pres">
      <dgm:prSet presAssocID="{CDB4347F-2F0E-4510-8F78-2BC64C3FF436}" presName="node" presStyleLbl="node1" presStyleIdx="13" presStyleCnt="14" custScaleY="1018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42E6679-5DB7-4414-A447-41DF7450F72B}" type="presOf" srcId="{5884231D-D831-4483-953A-AAD6DEF53A61}" destId="{319C7EA4-4BCF-4737-BF36-1AC3070717FA}" srcOrd="0" destOrd="0" presId="urn:microsoft.com/office/officeart/2005/8/layout/default"/>
    <dgm:cxn modelId="{FFA981B0-6EB5-4115-865E-093F7A48FB4D}" type="presOf" srcId="{6F29DF54-CA96-4246-8648-B18ACCDDAEE9}" destId="{1C456E10-BB52-43FC-BF42-8CC0FC0BC0F6}" srcOrd="0" destOrd="0" presId="urn:microsoft.com/office/officeart/2005/8/layout/default"/>
    <dgm:cxn modelId="{7EB7020D-1B37-4C0C-B9FE-A899F470CDB8}" type="presOf" srcId="{78F92182-38C8-41D0-BA70-3F5B49CABAF2}" destId="{E1D73D96-E7DF-4853-BA82-BB87A17EF723}" srcOrd="0" destOrd="0" presId="urn:microsoft.com/office/officeart/2005/8/layout/default"/>
    <dgm:cxn modelId="{6FA50C98-02E9-419D-AB9A-06A699F6C993}" type="presOf" srcId="{CDB4347F-2F0E-4510-8F78-2BC64C3FF436}" destId="{F937B982-5088-4D5C-9375-7B9EFBB90BB1}" srcOrd="0" destOrd="0" presId="urn:microsoft.com/office/officeart/2005/8/layout/default"/>
    <dgm:cxn modelId="{1EA23766-6DF0-4B8E-BC45-5B295371EB23}" srcId="{6F29DF54-CA96-4246-8648-B18ACCDDAEE9}" destId="{5AE433DB-8CC1-4910-BE6A-3AFB02C90451}" srcOrd="3" destOrd="0" parTransId="{EE48CEA2-3A13-49ED-97F9-715EED5C3F19}" sibTransId="{057F4BDD-FB61-42E5-B0C9-25737E988A51}"/>
    <dgm:cxn modelId="{26D4D816-B14D-48A4-B952-17BFBD9E4EA1}" srcId="{6F29DF54-CA96-4246-8648-B18ACCDDAEE9}" destId="{69F7D5C2-B3E4-45E3-8A9B-C94BF0F44F3B}" srcOrd="8" destOrd="0" parTransId="{33B116C6-633C-479F-A454-09611E693B8B}" sibTransId="{E9EA59E2-67A6-45EB-9693-C03036EDF1CD}"/>
    <dgm:cxn modelId="{99C7C9D5-B7FD-47B5-B867-1E9906F22A1A}" srcId="{6F29DF54-CA96-4246-8648-B18ACCDDAEE9}" destId="{A9DBA153-A42D-4151-8977-65EC9FE72E85}" srcOrd="4" destOrd="0" parTransId="{1CB97591-6DCC-4F64-A5E9-2549D5A4D431}" sibTransId="{73CA0E8E-A86E-4F45-A794-450A6B3512D4}"/>
    <dgm:cxn modelId="{A6DC66B7-3BB3-4ED8-93CB-67451C6902E1}" type="presOf" srcId="{9C57414E-37CA-40C3-B536-74B2829F0B79}" destId="{3D167EEF-9EFD-4C0C-8994-F3B7BD2F38AF}" srcOrd="0" destOrd="0" presId="urn:microsoft.com/office/officeart/2005/8/layout/default"/>
    <dgm:cxn modelId="{C8C93BBD-8D68-4C1E-80BF-693ED7AC36F4}" type="presOf" srcId="{5D7415B5-63E4-43D6-A33B-B4140C66E03F}" destId="{08D70BEE-C416-4DFD-B4BA-A60D813C8F79}" srcOrd="0" destOrd="0" presId="urn:microsoft.com/office/officeart/2005/8/layout/default"/>
    <dgm:cxn modelId="{8B247F17-B19E-432E-9547-1914975EF779}" srcId="{6F29DF54-CA96-4246-8648-B18ACCDDAEE9}" destId="{9C57414E-37CA-40C3-B536-74B2829F0B79}" srcOrd="12" destOrd="0" parTransId="{E1EEAE79-B0EE-45E8-8060-529BA57101EA}" sibTransId="{7CD9DDA4-0B31-437D-8147-63371E80C11D}"/>
    <dgm:cxn modelId="{A38D0B27-F8A9-42E0-946C-5B61F60A20EE}" srcId="{6F29DF54-CA96-4246-8648-B18ACCDDAEE9}" destId="{5D7415B5-63E4-43D6-A33B-B4140C66E03F}" srcOrd="6" destOrd="0" parTransId="{8F950F89-A800-4045-8F95-D8A425D1AC63}" sibTransId="{BA6F306E-904F-4570-8E6A-EB9B2270D2CC}"/>
    <dgm:cxn modelId="{077EAE8B-B179-4115-8E59-0F8F7E162B83}" srcId="{6F29DF54-CA96-4246-8648-B18ACCDDAEE9}" destId="{6F7C7B32-6036-4781-88EB-300C980E761F}" srcOrd="5" destOrd="0" parTransId="{B9210DC8-B824-4C14-9674-333C29D128B1}" sibTransId="{A3FCF06E-0E0C-4A71-BF2A-A99F209FDCC6}"/>
    <dgm:cxn modelId="{2533F83A-2104-45D1-9E65-4E64459F3152}" srcId="{6F29DF54-CA96-4246-8648-B18ACCDDAEE9}" destId="{2A5CE814-B5B1-4BF0-A030-E40237D49FB8}" srcOrd="10" destOrd="0" parTransId="{DB57920B-4901-439E-925C-8269BCF6A427}" sibTransId="{6B3E619B-84C4-4BBE-B85F-9CC6BCC7B31A}"/>
    <dgm:cxn modelId="{0027FE43-16DA-45FD-A045-25828570406A}" srcId="{6F29DF54-CA96-4246-8648-B18ACCDDAEE9}" destId="{B2BD1AE9-B024-4F5F-8D29-A21A4738A12B}" srcOrd="1" destOrd="0" parTransId="{48AF192C-7BB0-4735-84F6-798ECFCE4383}" sibTransId="{F95177A7-1F94-4D59-8387-2492CAE20C58}"/>
    <dgm:cxn modelId="{66210387-5B4A-4B2B-B8DA-C5BC4AF85B3A}" srcId="{6F29DF54-CA96-4246-8648-B18ACCDDAEE9}" destId="{7B5FD2A3-6FE1-4F46-98AE-7C2DDF47A959}" srcOrd="2" destOrd="0" parTransId="{BC415E39-D984-49E7-A4C3-746AEA2DB7CA}" sibTransId="{8F8C413C-FAB4-4252-A2CD-E795EF8D3FEC}"/>
    <dgm:cxn modelId="{8D1F0309-BD66-47B0-9497-5EC455C982EB}" srcId="{6F29DF54-CA96-4246-8648-B18ACCDDAEE9}" destId="{78F92182-38C8-41D0-BA70-3F5B49CABAF2}" srcOrd="7" destOrd="0" parTransId="{651C150D-7688-48D6-B805-0806DD14716C}" sibTransId="{6152B3D6-7F73-49A8-A1E2-74E1D69A86DF}"/>
    <dgm:cxn modelId="{6892017A-651E-4641-93D2-E522F017CF3D}" type="presOf" srcId="{A9DBA153-A42D-4151-8977-65EC9FE72E85}" destId="{665A8B25-29AD-4348-B2B7-F6561AD4407F}" srcOrd="0" destOrd="0" presId="urn:microsoft.com/office/officeart/2005/8/layout/default"/>
    <dgm:cxn modelId="{AF0E2BCD-4072-4129-ACD5-CC3A217395B0}" type="presOf" srcId="{B2BD1AE9-B024-4F5F-8D29-A21A4738A12B}" destId="{A6FDBC6E-B49D-4EBE-987E-6603392F5890}" srcOrd="0" destOrd="0" presId="urn:microsoft.com/office/officeart/2005/8/layout/default"/>
    <dgm:cxn modelId="{E8C01743-B46E-49A6-B013-D086A8357073}" type="presOf" srcId="{24EA389C-978C-4F45-B2EB-192C3C697E39}" destId="{232301AC-ECE6-4615-8A2F-1505CA6FCDBD}" srcOrd="0" destOrd="0" presId="urn:microsoft.com/office/officeart/2005/8/layout/default"/>
    <dgm:cxn modelId="{903EC77D-7217-4C02-81E6-C7286B8BDC60}" srcId="{6F29DF54-CA96-4246-8648-B18ACCDDAEE9}" destId="{5884231D-D831-4483-953A-AAD6DEF53A61}" srcOrd="9" destOrd="0" parTransId="{76FFACD6-7642-46F3-9A5F-4BA5BD564B21}" sibTransId="{C0713FCC-0E1A-4E3D-9FCB-E5522A45A3BC}"/>
    <dgm:cxn modelId="{EA1C253A-F0C7-4D5A-B462-9D86336E2C2F}" type="presOf" srcId="{2A5CE814-B5B1-4BF0-A030-E40237D49FB8}" destId="{18E8C61C-12B2-47E5-BE45-386C87B9B5E8}" srcOrd="0" destOrd="0" presId="urn:microsoft.com/office/officeart/2005/8/layout/default"/>
    <dgm:cxn modelId="{03247889-7A75-4D43-A34E-69E09754491D}" type="presOf" srcId="{33586934-2E56-4B4E-B066-83A1324049DD}" destId="{1BA17BDD-7CE3-4BD3-A385-FEF8FF3EEAD3}" srcOrd="0" destOrd="0" presId="urn:microsoft.com/office/officeart/2005/8/layout/default"/>
    <dgm:cxn modelId="{C723469B-BCFD-4F95-832C-75F535E0046C}" type="presOf" srcId="{69F7D5C2-B3E4-45E3-8A9B-C94BF0F44F3B}" destId="{7D5D5417-072F-4217-88B7-7CBE2031B30E}" srcOrd="0" destOrd="0" presId="urn:microsoft.com/office/officeart/2005/8/layout/default"/>
    <dgm:cxn modelId="{96C44F02-22AA-4079-A337-79C62892646C}" srcId="{6F29DF54-CA96-4246-8648-B18ACCDDAEE9}" destId="{33586934-2E56-4B4E-B066-83A1324049DD}" srcOrd="0" destOrd="0" parTransId="{21D05736-2A7F-47CF-B605-A5AA49448F8C}" sibTransId="{4F667A08-07B0-430A-B2B4-E31370272926}"/>
    <dgm:cxn modelId="{616F784F-774E-4BA1-B9AE-12BE163083DC}" srcId="{6F29DF54-CA96-4246-8648-B18ACCDDAEE9}" destId="{24EA389C-978C-4F45-B2EB-192C3C697E39}" srcOrd="11" destOrd="0" parTransId="{82C490D6-D43F-4B7C-8DB3-73CC96A3F624}" sibTransId="{52E31AFF-7465-45C2-B45B-82C373376734}"/>
    <dgm:cxn modelId="{D31421FF-B117-4AEF-A8C1-A791D688911A}" srcId="{6F29DF54-CA96-4246-8648-B18ACCDDAEE9}" destId="{CDB4347F-2F0E-4510-8F78-2BC64C3FF436}" srcOrd="13" destOrd="0" parTransId="{B9FF1BC4-03BC-4EC1-A3C8-274C00D204BD}" sibTransId="{5721C448-FA41-4D02-A118-3E65AA76097F}"/>
    <dgm:cxn modelId="{9F25C475-F0BC-4585-ADE2-FA403FEA8373}" type="presOf" srcId="{5AE433DB-8CC1-4910-BE6A-3AFB02C90451}" destId="{80958F4B-7564-4404-941F-1837F3DAED73}" srcOrd="0" destOrd="0" presId="urn:microsoft.com/office/officeart/2005/8/layout/default"/>
    <dgm:cxn modelId="{85204F05-0B42-4AE8-932B-723AB193CDA8}" type="presOf" srcId="{7B5FD2A3-6FE1-4F46-98AE-7C2DDF47A959}" destId="{210AF332-4CC7-4C62-9B64-5326F489F137}" srcOrd="0" destOrd="0" presId="urn:microsoft.com/office/officeart/2005/8/layout/default"/>
    <dgm:cxn modelId="{7A564585-8D61-44DC-BF8E-3B187F78894E}" type="presOf" srcId="{6F7C7B32-6036-4781-88EB-300C980E761F}" destId="{C38751B3-92F0-4631-9AA3-E81C97942DDC}" srcOrd="0" destOrd="0" presId="urn:microsoft.com/office/officeart/2005/8/layout/default"/>
    <dgm:cxn modelId="{F26EC698-B1DE-40BE-916C-0743BB6B17D5}" type="presParOf" srcId="{1C456E10-BB52-43FC-BF42-8CC0FC0BC0F6}" destId="{1BA17BDD-7CE3-4BD3-A385-FEF8FF3EEAD3}" srcOrd="0" destOrd="0" presId="urn:microsoft.com/office/officeart/2005/8/layout/default"/>
    <dgm:cxn modelId="{8B601E32-C622-4988-A9F1-EB5A02765AD9}" type="presParOf" srcId="{1C456E10-BB52-43FC-BF42-8CC0FC0BC0F6}" destId="{F2157389-1215-4BED-B714-BB29BE008D71}" srcOrd="1" destOrd="0" presId="urn:microsoft.com/office/officeart/2005/8/layout/default"/>
    <dgm:cxn modelId="{224D8DE2-1A30-489A-87BC-96C61D49116D}" type="presParOf" srcId="{1C456E10-BB52-43FC-BF42-8CC0FC0BC0F6}" destId="{A6FDBC6E-B49D-4EBE-987E-6603392F5890}" srcOrd="2" destOrd="0" presId="urn:microsoft.com/office/officeart/2005/8/layout/default"/>
    <dgm:cxn modelId="{C0854E1E-113E-4C0C-84B8-35835A2F1360}" type="presParOf" srcId="{1C456E10-BB52-43FC-BF42-8CC0FC0BC0F6}" destId="{18014272-EDCF-4DC6-ACC9-F77C43C30B95}" srcOrd="3" destOrd="0" presId="urn:microsoft.com/office/officeart/2005/8/layout/default"/>
    <dgm:cxn modelId="{E009C5C2-96A4-4CE7-8B41-5167D1DB1C23}" type="presParOf" srcId="{1C456E10-BB52-43FC-BF42-8CC0FC0BC0F6}" destId="{210AF332-4CC7-4C62-9B64-5326F489F137}" srcOrd="4" destOrd="0" presId="urn:microsoft.com/office/officeart/2005/8/layout/default"/>
    <dgm:cxn modelId="{8A595E63-68DF-41CD-B0D3-35C55B139C26}" type="presParOf" srcId="{1C456E10-BB52-43FC-BF42-8CC0FC0BC0F6}" destId="{FA649E9F-C665-454E-94B2-3CDC5F621735}" srcOrd="5" destOrd="0" presId="urn:microsoft.com/office/officeart/2005/8/layout/default"/>
    <dgm:cxn modelId="{C8CC2BAA-25C7-489C-A2E4-AACABF95253B}" type="presParOf" srcId="{1C456E10-BB52-43FC-BF42-8CC0FC0BC0F6}" destId="{80958F4B-7564-4404-941F-1837F3DAED73}" srcOrd="6" destOrd="0" presId="urn:microsoft.com/office/officeart/2005/8/layout/default"/>
    <dgm:cxn modelId="{7FDB3D5E-9BF0-4B3A-9DD3-5B298D46D923}" type="presParOf" srcId="{1C456E10-BB52-43FC-BF42-8CC0FC0BC0F6}" destId="{B72290DA-BEFA-43F5-87EE-CFBAE449B836}" srcOrd="7" destOrd="0" presId="urn:microsoft.com/office/officeart/2005/8/layout/default"/>
    <dgm:cxn modelId="{CC9D4633-F096-4C57-B53C-8C8A427DCFE4}" type="presParOf" srcId="{1C456E10-BB52-43FC-BF42-8CC0FC0BC0F6}" destId="{665A8B25-29AD-4348-B2B7-F6561AD4407F}" srcOrd="8" destOrd="0" presId="urn:microsoft.com/office/officeart/2005/8/layout/default"/>
    <dgm:cxn modelId="{82828BFA-6DF3-4336-98C8-2BEAB0A84EC7}" type="presParOf" srcId="{1C456E10-BB52-43FC-BF42-8CC0FC0BC0F6}" destId="{F7C960BB-7EAE-40C6-BBC5-DED2D34FF7A3}" srcOrd="9" destOrd="0" presId="urn:microsoft.com/office/officeart/2005/8/layout/default"/>
    <dgm:cxn modelId="{05F2EAE7-6FC9-4FA8-BABB-FA3792FA947E}" type="presParOf" srcId="{1C456E10-BB52-43FC-BF42-8CC0FC0BC0F6}" destId="{C38751B3-92F0-4631-9AA3-E81C97942DDC}" srcOrd="10" destOrd="0" presId="urn:microsoft.com/office/officeart/2005/8/layout/default"/>
    <dgm:cxn modelId="{E0C8CA36-1EF9-405F-B1B9-F5BBC2D0677E}" type="presParOf" srcId="{1C456E10-BB52-43FC-BF42-8CC0FC0BC0F6}" destId="{7F65A82B-E390-4EEC-A2ED-5BA7E3A453C3}" srcOrd="11" destOrd="0" presId="urn:microsoft.com/office/officeart/2005/8/layout/default"/>
    <dgm:cxn modelId="{D3F63A88-A14C-44A3-BA75-6583AAB6C79B}" type="presParOf" srcId="{1C456E10-BB52-43FC-BF42-8CC0FC0BC0F6}" destId="{08D70BEE-C416-4DFD-B4BA-A60D813C8F79}" srcOrd="12" destOrd="0" presId="urn:microsoft.com/office/officeart/2005/8/layout/default"/>
    <dgm:cxn modelId="{B37998B7-A190-457A-9F86-AEB5BF8961C2}" type="presParOf" srcId="{1C456E10-BB52-43FC-BF42-8CC0FC0BC0F6}" destId="{5A09DCEE-2552-40D6-B60B-739F852BBE88}" srcOrd="13" destOrd="0" presId="urn:microsoft.com/office/officeart/2005/8/layout/default"/>
    <dgm:cxn modelId="{20B3F8F4-E01E-4F93-8753-FB7934CF726A}" type="presParOf" srcId="{1C456E10-BB52-43FC-BF42-8CC0FC0BC0F6}" destId="{E1D73D96-E7DF-4853-BA82-BB87A17EF723}" srcOrd="14" destOrd="0" presId="urn:microsoft.com/office/officeart/2005/8/layout/default"/>
    <dgm:cxn modelId="{B0C90840-F183-4631-805B-283E0AB422A4}" type="presParOf" srcId="{1C456E10-BB52-43FC-BF42-8CC0FC0BC0F6}" destId="{BC1224B9-A2D9-4B16-9A53-65488E586EEC}" srcOrd="15" destOrd="0" presId="urn:microsoft.com/office/officeart/2005/8/layout/default"/>
    <dgm:cxn modelId="{C5C90712-7201-4F7B-AAC9-CE30F644BB4A}" type="presParOf" srcId="{1C456E10-BB52-43FC-BF42-8CC0FC0BC0F6}" destId="{7D5D5417-072F-4217-88B7-7CBE2031B30E}" srcOrd="16" destOrd="0" presId="urn:microsoft.com/office/officeart/2005/8/layout/default"/>
    <dgm:cxn modelId="{2417C904-31B1-42E8-829C-2C5590D5BCA2}" type="presParOf" srcId="{1C456E10-BB52-43FC-BF42-8CC0FC0BC0F6}" destId="{7E893D09-B787-4FAC-AB08-E8E165E85728}" srcOrd="17" destOrd="0" presId="urn:microsoft.com/office/officeart/2005/8/layout/default"/>
    <dgm:cxn modelId="{928664D4-92A3-4E79-BCF1-E8B780BA9B74}" type="presParOf" srcId="{1C456E10-BB52-43FC-BF42-8CC0FC0BC0F6}" destId="{319C7EA4-4BCF-4737-BF36-1AC3070717FA}" srcOrd="18" destOrd="0" presId="urn:microsoft.com/office/officeart/2005/8/layout/default"/>
    <dgm:cxn modelId="{5B055DC4-8739-4853-BA62-229089FACA9A}" type="presParOf" srcId="{1C456E10-BB52-43FC-BF42-8CC0FC0BC0F6}" destId="{EB2E5664-79F3-413A-9834-BC4D6C14AFA9}" srcOrd="19" destOrd="0" presId="urn:microsoft.com/office/officeart/2005/8/layout/default"/>
    <dgm:cxn modelId="{C5DDD44C-34E1-42A2-B6AF-9DF5C9DF0FBD}" type="presParOf" srcId="{1C456E10-BB52-43FC-BF42-8CC0FC0BC0F6}" destId="{18E8C61C-12B2-47E5-BE45-386C87B9B5E8}" srcOrd="20" destOrd="0" presId="urn:microsoft.com/office/officeart/2005/8/layout/default"/>
    <dgm:cxn modelId="{8A8A019C-D390-49D3-AC59-F551B1191064}" type="presParOf" srcId="{1C456E10-BB52-43FC-BF42-8CC0FC0BC0F6}" destId="{C2725761-0F64-4665-90DE-8116D6519BD8}" srcOrd="21" destOrd="0" presId="urn:microsoft.com/office/officeart/2005/8/layout/default"/>
    <dgm:cxn modelId="{F85ADC4E-E59D-4D12-8ACA-ECB8DD7DEAD6}" type="presParOf" srcId="{1C456E10-BB52-43FC-BF42-8CC0FC0BC0F6}" destId="{232301AC-ECE6-4615-8A2F-1505CA6FCDBD}" srcOrd="22" destOrd="0" presId="urn:microsoft.com/office/officeart/2005/8/layout/default"/>
    <dgm:cxn modelId="{3A764C37-8DB2-4F56-885C-99AB28C1C019}" type="presParOf" srcId="{1C456E10-BB52-43FC-BF42-8CC0FC0BC0F6}" destId="{D13D1C9B-1684-4D7F-B2FB-379F37D199F6}" srcOrd="23" destOrd="0" presId="urn:microsoft.com/office/officeart/2005/8/layout/default"/>
    <dgm:cxn modelId="{79254166-B403-488A-8210-AE646B1A05EE}" type="presParOf" srcId="{1C456E10-BB52-43FC-BF42-8CC0FC0BC0F6}" destId="{3D167EEF-9EFD-4C0C-8994-F3B7BD2F38AF}" srcOrd="24" destOrd="0" presId="urn:microsoft.com/office/officeart/2005/8/layout/default"/>
    <dgm:cxn modelId="{8CA90DA0-38F8-4E52-A885-9962B5AB9D75}" type="presParOf" srcId="{1C456E10-BB52-43FC-BF42-8CC0FC0BC0F6}" destId="{F9697FED-B575-4478-B96A-1923AF5E7097}" srcOrd="25" destOrd="0" presId="urn:microsoft.com/office/officeart/2005/8/layout/default"/>
    <dgm:cxn modelId="{4D082A3A-1538-4487-B2C5-8125226E851A}" type="presParOf" srcId="{1C456E10-BB52-43FC-BF42-8CC0FC0BC0F6}" destId="{F937B982-5088-4D5C-9375-7B9EFBB90BB1}" srcOrd="2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A17BDD-7CE3-4BD3-A385-FEF8FF3EEAD3}">
      <dsp:nvSpPr>
        <dsp:cNvPr id="0" name=""/>
        <dsp:cNvSpPr/>
      </dsp:nvSpPr>
      <dsp:spPr>
        <a:xfrm>
          <a:off x="67591" y="105"/>
          <a:ext cx="1777134" cy="1066280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01 Общегосударственные вопросы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7591" y="105"/>
        <a:ext cx="1777134" cy="1066280"/>
      </dsp:txXfrm>
    </dsp:sp>
    <dsp:sp modelId="{A6FDBC6E-B49D-4EBE-987E-6603392F5890}">
      <dsp:nvSpPr>
        <dsp:cNvPr id="0" name=""/>
        <dsp:cNvSpPr/>
      </dsp:nvSpPr>
      <dsp:spPr>
        <a:xfrm>
          <a:off x="2076518" y="0"/>
          <a:ext cx="1777134" cy="1066280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tx2">
              <a:lumMod val="20000"/>
              <a:lumOff val="8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02 Национальная оборона</a:t>
          </a:r>
        </a:p>
      </dsp:txBody>
      <dsp:txXfrm>
        <a:off x="2076518" y="0"/>
        <a:ext cx="1777134" cy="1066280"/>
      </dsp:txXfrm>
    </dsp:sp>
    <dsp:sp modelId="{210AF332-4CC7-4C62-9B64-5326F489F137}">
      <dsp:nvSpPr>
        <dsp:cNvPr id="0" name=""/>
        <dsp:cNvSpPr/>
      </dsp:nvSpPr>
      <dsp:spPr>
        <a:xfrm>
          <a:off x="4067087" y="0"/>
          <a:ext cx="1777134" cy="1066280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03 Национальная безопасность и правоохранительная деятельность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067087" y="0"/>
        <a:ext cx="1777134" cy="1066280"/>
      </dsp:txXfrm>
    </dsp:sp>
    <dsp:sp modelId="{80958F4B-7564-4404-941F-1837F3DAED73}">
      <dsp:nvSpPr>
        <dsp:cNvPr id="0" name=""/>
        <dsp:cNvSpPr/>
      </dsp:nvSpPr>
      <dsp:spPr>
        <a:xfrm>
          <a:off x="5932137" y="105"/>
          <a:ext cx="1777134" cy="1066280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04 Национальная экономика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932137" y="105"/>
        <a:ext cx="1777134" cy="1066280"/>
      </dsp:txXfrm>
    </dsp:sp>
    <dsp:sp modelId="{665A8B25-29AD-4348-B2B7-F6561AD4407F}">
      <dsp:nvSpPr>
        <dsp:cNvPr id="0" name=""/>
        <dsp:cNvSpPr/>
      </dsp:nvSpPr>
      <dsp:spPr>
        <a:xfrm>
          <a:off x="67591" y="1244100"/>
          <a:ext cx="1777134" cy="1066280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05 Жилищно-коммунальное хозяйство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7591" y="1244100"/>
        <a:ext cx="1777134" cy="1066280"/>
      </dsp:txXfrm>
    </dsp:sp>
    <dsp:sp modelId="{C38751B3-92F0-4631-9AA3-E81C97942DDC}">
      <dsp:nvSpPr>
        <dsp:cNvPr id="0" name=""/>
        <dsp:cNvSpPr/>
      </dsp:nvSpPr>
      <dsp:spPr>
        <a:xfrm>
          <a:off x="2022440" y="1244100"/>
          <a:ext cx="1777134" cy="1066280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06 Охрана окружающей среды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022440" y="1244100"/>
        <a:ext cx="1777134" cy="1066280"/>
      </dsp:txXfrm>
    </dsp:sp>
    <dsp:sp modelId="{08D70BEE-C416-4DFD-B4BA-A60D813C8F79}">
      <dsp:nvSpPr>
        <dsp:cNvPr id="0" name=""/>
        <dsp:cNvSpPr/>
      </dsp:nvSpPr>
      <dsp:spPr>
        <a:xfrm>
          <a:off x="3924170" y="1255157"/>
          <a:ext cx="1777134" cy="1066280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07 Образование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924170" y="1255157"/>
        <a:ext cx="1777134" cy="1066280"/>
      </dsp:txXfrm>
    </dsp:sp>
    <dsp:sp modelId="{E1D73D96-E7DF-4853-BA82-BB87A17EF723}">
      <dsp:nvSpPr>
        <dsp:cNvPr id="0" name=""/>
        <dsp:cNvSpPr/>
      </dsp:nvSpPr>
      <dsp:spPr>
        <a:xfrm>
          <a:off x="5932137" y="1244100"/>
          <a:ext cx="1777134" cy="1066280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08 Культура, кинематография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932137" y="1244100"/>
        <a:ext cx="1777134" cy="1066280"/>
      </dsp:txXfrm>
    </dsp:sp>
    <dsp:sp modelId="{7D5D5417-072F-4217-88B7-7CBE2031B30E}">
      <dsp:nvSpPr>
        <dsp:cNvPr id="0" name=""/>
        <dsp:cNvSpPr/>
      </dsp:nvSpPr>
      <dsp:spPr>
        <a:xfrm>
          <a:off x="67591" y="2488094"/>
          <a:ext cx="1777134" cy="1066280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09 Здравоохранение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7591" y="2488094"/>
        <a:ext cx="1777134" cy="1066280"/>
      </dsp:txXfrm>
    </dsp:sp>
    <dsp:sp modelId="{319C7EA4-4BCF-4737-BF36-1AC3070717FA}">
      <dsp:nvSpPr>
        <dsp:cNvPr id="0" name=""/>
        <dsp:cNvSpPr/>
      </dsp:nvSpPr>
      <dsp:spPr>
        <a:xfrm>
          <a:off x="2022440" y="2488094"/>
          <a:ext cx="1777134" cy="1066280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10 Социальная политика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022440" y="2488094"/>
        <a:ext cx="1777134" cy="1066280"/>
      </dsp:txXfrm>
    </dsp:sp>
    <dsp:sp modelId="{18E8C61C-12B2-47E5-BE45-386C87B9B5E8}">
      <dsp:nvSpPr>
        <dsp:cNvPr id="0" name=""/>
        <dsp:cNvSpPr/>
      </dsp:nvSpPr>
      <dsp:spPr>
        <a:xfrm>
          <a:off x="3977288" y="2488094"/>
          <a:ext cx="1777134" cy="1066280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11 Физическая культура  и спорт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977288" y="2488094"/>
        <a:ext cx="1777134" cy="1066280"/>
      </dsp:txXfrm>
    </dsp:sp>
    <dsp:sp modelId="{232301AC-ECE6-4615-8A2F-1505CA6FCDBD}">
      <dsp:nvSpPr>
        <dsp:cNvPr id="0" name=""/>
        <dsp:cNvSpPr/>
      </dsp:nvSpPr>
      <dsp:spPr>
        <a:xfrm>
          <a:off x="5932137" y="2488094"/>
          <a:ext cx="1777134" cy="1066280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12 Средства массовой информации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932137" y="2488094"/>
        <a:ext cx="1777134" cy="1066280"/>
      </dsp:txXfrm>
    </dsp:sp>
    <dsp:sp modelId="{3D167EEF-9EFD-4C0C-8994-F3B7BD2F38AF}">
      <dsp:nvSpPr>
        <dsp:cNvPr id="0" name=""/>
        <dsp:cNvSpPr/>
      </dsp:nvSpPr>
      <dsp:spPr>
        <a:xfrm>
          <a:off x="2001523" y="3701828"/>
          <a:ext cx="1777134" cy="1092340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13 Обслуживание государственного(муниципального) долга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001523" y="3701828"/>
        <a:ext cx="1777134" cy="1092340"/>
      </dsp:txXfrm>
    </dsp:sp>
    <dsp:sp modelId="{F937B982-5088-4D5C-9375-7B9EFBB90BB1}">
      <dsp:nvSpPr>
        <dsp:cNvPr id="0" name=""/>
        <dsp:cNvSpPr/>
      </dsp:nvSpPr>
      <dsp:spPr>
        <a:xfrm>
          <a:off x="3977288" y="3735032"/>
          <a:ext cx="1777134" cy="1086454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14 Межбюджетные трансферты общего характера бюджетам бюджетной системы РФ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977288" y="3735032"/>
        <a:ext cx="1777134" cy="10864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0.21224</cdr:x>
      <cdr:y>0.56164</cdr:y>
    </cdr:from>
    <cdr:to>
      <cdr:x>0.27012</cdr:x>
      <cdr:y>0.68493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84176" y="2952328"/>
          <a:ext cx="432048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0.19294</cdr:x>
      <cdr:y>0.53425</cdr:y>
    </cdr:from>
    <cdr:to>
      <cdr:x>0.36368</cdr:x>
      <cdr:y>0.7082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440160" y="2808330"/>
          <a:ext cx="1274403" cy="9143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dirty="0"/>
        </a:p>
      </cdr:txBody>
    </cdr:sp>
  </cdr:relSizeAnchor>
  <cdr:relSizeAnchor xmlns:cdr="http://schemas.openxmlformats.org/drawingml/2006/chartDrawing">
    <cdr:from>
      <cdr:x>0.50165</cdr:x>
      <cdr:y>0.64384</cdr:y>
    </cdr:from>
    <cdr:to>
      <cdr:x>0.62416</cdr:x>
      <cdr:y>0.81779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744416" y="338437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0781A-2EB8-48E3-8F48-5AA4A898B553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D70781A-2EB8-48E3-8F48-5AA4A898B553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99406CD5-6001-44D3-8486-820D397B190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556792"/>
            <a:ext cx="7408333" cy="4104455"/>
          </a:xfrm>
          <a:solidFill>
            <a:schemeClr val="bg1"/>
          </a:solidFill>
        </p:spPr>
        <p:txBody>
          <a:bodyPr/>
          <a:lstStyle/>
          <a:p>
            <a:pPr marL="0" indent="0" algn="ctr">
              <a:buNone/>
            </a:pP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Проект бюджета Кукморского муниципального района на 2025год и на плановый период 2026 и 2027 годов</a:t>
            </a:r>
          </a:p>
          <a:p>
            <a:pPr marL="0" indent="0" algn="ctr">
              <a:buNone/>
            </a:pPr>
            <a:endParaRPr lang="ru-RU" sz="4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>
              <a:solidFill>
                <a:schemeClr val="tx1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150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715480401"/>
              </p:ext>
            </p:extLst>
          </p:nvPr>
        </p:nvGraphicFramePr>
        <p:xfrm>
          <a:off x="827584" y="1628800"/>
          <a:ext cx="7776864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71600" y="548680"/>
            <a:ext cx="7488832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Классификация расходов бюджета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Расходы бюджета распределяются по единой классификации для бюджетов бюджетной системы РФ, включающей 14 разделов:</a:t>
            </a:r>
          </a:p>
          <a:p>
            <a:pPr algn="ctr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290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1953684"/>
              </p:ext>
            </p:extLst>
          </p:nvPr>
        </p:nvGraphicFramePr>
        <p:xfrm>
          <a:off x="395536" y="568430"/>
          <a:ext cx="8496944" cy="60465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26257"/>
                <a:gridCol w="632004"/>
                <a:gridCol w="983117"/>
                <a:gridCol w="876574"/>
                <a:gridCol w="878992"/>
              </a:tblGrid>
              <a:tr h="3824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Раздел, подраздел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2025г</a:t>
                      </a:r>
                    </a:p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ru-RU" sz="1000" u="none" strike="noStrike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2026г</a:t>
                      </a:r>
                    </a:p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2027г</a:t>
                      </a:r>
                    </a:p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9488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РАСХОДОВ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2 288 224,73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2 435 876,07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2 603 988,41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b"/>
                </a:tc>
              </a:tr>
              <a:tr h="1948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ОБЩЕГОСУДАРСТВЕННЫЕ </a:t>
                      </a:r>
                      <a:r>
                        <a:rPr lang="ru-RU" sz="10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ВОПРОСЫ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0100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92 226,63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95 084,77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98 036,21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3007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высшего должностного лица субъекта РФ и муниципального образования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1 601,0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1 601,0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1 601,0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38241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законодательных (представительных) органов </a:t>
                      </a:r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</a:t>
                      </a:r>
                      <a:r>
                        <a:rPr lang="ru-RU" sz="1000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ударственной </a:t>
                      </a:r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власти </a:t>
                      </a:r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представительных органов муниципальных образований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9 856,0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9 856,0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9 856,0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38241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Правительства РФ, высших </a:t>
                      </a:r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исполнительных </a:t>
                      </a:r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органов государственной власти субъектов РФ, местных администраций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36 228,6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38 798,3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41 484,1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948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Судебная система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3007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деятельности финансовых, налоговых и таможенных органов и органов финансового </a:t>
                      </a:r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надзора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6 271,9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6 271,9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6 271,9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948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Резервные фонды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0111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5 845,7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5 845,7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5 845,7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948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Другие общегосударственные вопросы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0113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32 423,43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32 711,87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32 977,51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948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</a:t>
                      </a:r>
                      <a:r>
                        <a:rPr lang="ru-RU" sz="10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ОБОРОНА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0200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948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Мобилизационная и вневойсковая подготовка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0203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948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БЕЗОПАСНОСТЬ И ПРАВООХРАНИТЕЛЬНАЯ ДЕЯТЕЛЬНОСТЬ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0300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5 767,6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6 242,5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6 762,4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38241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Защита населения и территории от чрезвычайных ситуаций природного и техногенного характера, пожарная безопасность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0310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4 756,9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5 231,8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5 751,7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948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национальной безопасности и правоохранительной деятельности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0314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1 010,7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1 010,7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1 010,7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948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ЭКОНОМИКА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0400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50 392,6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45 849,0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47 562,1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948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Сельское хозяйство и рыболовство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0405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2 350,4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2 350,4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2 350,4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948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Водное хозяйство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0406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381,9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381,9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381,9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948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Транспорт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0408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5 852,6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948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Дорожное хозяйство (дорожные фонды)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0409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41 707,7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43 087,6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44 800,7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948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национальной экономики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0412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948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0500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17 324,3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17 850,9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19 198,5</a:t>
                      </a:r>
                    </a:p>
                  </a:txBody>
                  <a:tcPr marL="4784" marR="4784" marT="4784" marB="0" anchor="ctr"/>
                </a:tc>
              </a:tr>
              <a:tr h="1948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Жилищное хозяйство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0501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14 169,3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14 695,9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16 043,5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948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Благоустройство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0503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3 155,0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3 155,0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3 155,0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948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ОКРУЖАЮЩЕЙ СРЕДЫ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0600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1 889,0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1 889,0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1 889,0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1948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объектов растительного и животного мира и среды их обитания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0603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1 889,0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1 889,0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1 889,0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55576" y="260648"/>
            <a:ext cx="78488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Сведения о расходах бюджета муниципального района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2533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935916"/>
              </p:ext>
            </p:extLst>
          </p:nvPr>
        </p:nvGraphicFramePr>
        <p:xfrm>
          <a:off x="395536" y="568430"/>
          <a:ext cx="8352926" cy="57706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39369"/>
                <a:gridCol w="621292"/>
                <a:gridCol w="966454"/>
                <a:gridCol w="966454"/>
                <a:gridCol w="759357"/>
              </a:tblGrid>
              <a:tr h="5491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Раздел, подраздел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2025г </a:t>
                      </a:r>
                    </a:p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ru-RU" sz="1000" u="none" strike="noStrike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2026г</a:t>
                      </a:r>
                    </a:p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2027г</a:t>
                      </a:r>
                    </a:p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27985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0700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1 649 872,8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1 774 304,1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1 907 342,6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27985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Дошкольное образование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0701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303 833,63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316 084,53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329 560,53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27985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Общее образование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0702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1 188 188,87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1 295 838,27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1 410 394,07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27985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Дополнительное образование детей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0703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82 064,34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82 064,34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82 064,34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3337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Молодежная политика и оздоровление детей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0707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48 498,0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51 912,0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55 690,0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27985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образования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0709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27 287,96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28 404,96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29 633,66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27985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КУЛЬТУРА, КИНЕМАТОГРАФИЯ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0800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267 690,9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285 959,6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305 093,2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27985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0801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267 690,9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285 959,6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305 093,2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27985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ЗДРАВООХРАНЕНИЕ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0900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1 005,7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1 044,0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1 083,6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27985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Санитарно-эпидемиологическое благополучие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0907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1 005,7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1 044,0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1 083,6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27985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СОЦИАЛЬНАЯ ПОЛИТИКА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33 719,9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34 556,9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35 608,4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27985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семьи и детства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33 719,9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34 556,9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35 608,4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27985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 И СПОРТ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1100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105 753,2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113 963,2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122 716,4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27985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103 689,1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111 899,1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120 652,3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3909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Массовый спорт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2 064,1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2 064,1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2 064,1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5491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МЕЖБЮДЖЕТНЫЕ ТРАНСФЕРТЫ ОБЩЕГО ХАРАКТЕРА БЮДЖЕТАМ СУБЪЕКТОВ РФ И МУНИЦИПАЛЬНЫХ ОБРАЗОВАНИЙ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1400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62 582,1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59 132,1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58 696,0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  <a:tr h="27985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Дотации на выравнивание бюджетной обеспеченности субъектов РФ и муниципальных образований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62 582,1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59 132,1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58 696,0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784" marR="4784" marT="4784" marB="0" anchor="ctr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55576" y="260648"/>
            <a:ext cx="78488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Сведения о расходах бюджета муниципального района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24155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962495402"/>
              </p:ext>
            </p:extLst>
          </p:nvPr>
        </p:nvGraphicFramePr>
        <p:xfrm>
          <a:off x="539552" y="620688"/>
          <a:ext cx="7992888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4923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1047016"/>
          </a:xfrm>
        </p:spPr>
        <p:txBody>
          <a:bodyPr>
            <a:normAutofit/>
          </a:bodyPr>
          <a:lstStyle/>
          <a:p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Формирование и исполнение бюджета</a:t>
            </a:r>
            <a:endParaRPr lang="ru-RU" sz="2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1844825"/>
            <a:ext cx="8136903" cy="3816424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Формирование и исполнение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бюджета Кукморского муниципального района осуществляется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соответствии с:</a:t>
            </a:r>
          </a:p>
          <a:p>
            <a:pPr>
              <a:buFontTx/>
              <a:buChar char="-"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Бюджетным кодексом Российской Федерации;</a:t>
            </a:r>
          </a:p>
          <a:p>
            <a:pPr>
              <a:buFontTx/>
              <a:buChar char="-"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Бюджетным кодексом Республики Татарстан;</a:t>
            </a:r>
          </a:p>
          <a:p>
            <a:pPr>
              <a:buFontTx/>
              <a:buChar char="-"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Налоговым кодексом Российской Федерации;</a:t>
            </a:r>
          </a:p>
          <a:p>
            <a:pPr>
              <a:buFontTx/>
              <a:buChar char="-"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Законом Республики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Татарстан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бюджете Республики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Татарстан;</a:t>
            </a:r>
          </a:p>
          <a:p>
            <a:pPr>
              <a:buFontTx/>
              <a:buChar char="-"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Положением о бюджетном процессе в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Кукморском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муниципальном районе;</a:t>
            </a:r>
          </a:p>
          <a:p>
            <a:pPr>
              <a:buFontTx/>
              <a:buChar char="-"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Прогнозом социально-экономического развития Кукморского муниципального района.</a:t>
            </a:r>
          </a:p>
          <a:p>
            <a:pPr>
              <a:buFontTx/>
              <a:buChar char="-"/>
            </a:pPr>
            <a:endParaRPr lang="ru-RU" sz="1600" dirty="0" smtClean="0">
              <a:latin typeface="Trebuchet MS" pitchFamily="34" charset="0"/>
            </a:endParaRPr>
          </a:p>
          <a:p>
            <a:pPr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6503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614968"/>
          </a:xfrm>
        </p:spPr>
        <p:txBody>
          <a:bodyPr>
            <a:noAutofit/>
          </a:bodyPr>
          <a:lstStyle/>
          <a:p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направления бюджетной политики</a:t>
            </a:r>
            <a:endParaRPr lang="ru-RU" sz="2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7" y="1628800"/>
            <a:ext cx="8136904" cy="4497363"/>
          </a:xfrm>
          <a:solidFill>
            <a:schemeClr val="bg1"/>
          </a:solidFill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Основными направлениями бюджетной политики Кукморского муниципального района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являются: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- усиление социальной направленности бюджета;</a:t>
            </a:r>
          </a:p>
          <a:p>
            <a:pPr marL="0" lv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- применение методов бюджетирования, ориентированных на результат;</a:t>
            </a:r>
          </a:p>
          <a:p>
            <a:pPr marL="0" lv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- программно-целевой принцип через распределение бюджетных средств по ведомственным и долгосрочным целевым программам;</a:t>
            </a:r>
          </a:p>
          <a:p>
            <a:pPr marL="0" lv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- повышение эффективности работы муниципальных учреждений, направленное на обеспечение доступности и рост качества предоставления муниципальных услуг;</a:t>
            </a:r>
          </a:p>
          <a:p>
            <a:pPr marL="0" lv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- совершенствование правового положения муниципальных учреждений;</a:t>
            </a:r>
          </a:p>
          <a:p>
            <a:pPr marL="0" lv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- применение нормативного механизма финансирования муниципальных учреждений;</a:t>
            </a:r>
          </a:p>
          <a:p>
            <a:pPr marL="0" lv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- непринятие бюджетных обязательств, не обеспеченных источниками финансирования; </a:t>
            </a:r>
          </a:p>
          <a:p>
            <a:pPr marL="0" lv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- совершенствование подходов к осуществлению муниципальных закупок товаров, работ и услуг.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0199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2325" y="2318962"/>
            <a:ext cx="7521575" cy="1142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764704"/>
            <a:ext cx="7704856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1902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7" y="1052736"/>
            <a:ext cx="7344817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982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404664"/>
            <a:ext cx="7920880" cy="544764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endParaRPr lang="ru-RU" dirty="0" smtClean="0"/>
          </a:p>
          <a:p>
            <a:pPr algn="just"/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Безвозмездные поступления включают в себя</a:t>
            </a:r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ru-RU" sz="2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Межбюджетные трансферты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средства, предоставляемые одним бюджетом бюджетной системы Российской Федерации другому бюджету бюджетной системы Российской Федерации</a:t>
            </a:r>
          </a:p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Дотации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межбюджетные трансферты, предоставляемые на безвозмездной и безвозвратной основе без установления направлений их использования</a:t>
            </a:r>
          </a:p>
          <a:p>
            <a:pPr algn="just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Субсидии</a:t>
            </a:r>
            <a:r>
              <a:rPr lang="ru-RU" sz="1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межбюджетные трансферты, предоставляемые бюджетам субъектов Российской Федерации в целях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софинансирования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расходных обязательств, возникающих при выполнении полномочий органов государственной власти субъектов Российской Федерации по предметам ведения субъектов Российской Федерации и предметам совместного ведения Российской Федерации и субъектов Российской Федерации, и расходных обязательств по выполнению полномочий органов местного самоуправления по вопросам местного значения</a:t>
            </a:r>
          </a:p>
          <a:p>
            <a:pPr algn="just"/>
            <a:endParaRPr lang="ru-RU" sz="1400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Субвенции</a:t>
            </a:r>
            <a:r>
              <a:rPr lang="ru-RU" sz="14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межбюджетные трансферты, предоставляемые бюджетам субъектов Российской Федерации в целях финансового обеспечения расходных обязательств субъектов Российской Федерации и (или) муниципальных образований, возникающих при выполнении полномочий Российской Федерации, переданных для осуществления органам государственной власти субъектов Российской Федерации и (или) органам местного самоуправления в установленном порядке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334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0804819"/>
              </p:ext>
            </p:extLst>
          </p:nvPr>
        </p:nvGraphicFramePr>
        <p:xfrm>
          <a:off x="755576" y="2348881"/>
          <a:ext cx="7848872" cy="324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1944216"/>
                <a:gridCol w="1800200"/>
                <a:gridCol w="1800200"/>
              </a:tblGrid>
              <a:tr h="82388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2025год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2026год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2027год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2925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Доходы,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2 288 224 73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2 435 876,07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2 603 988,41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2925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Расходы,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2 288 224,73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2 435 876,07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2 603 988,41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57979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Профицит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(дефицит), </a:t>
                      </a:r>
                      <a:r>
                        <a:rPr lang="ru-RU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55576" y="692696"/>
            <a:ext cx="763284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b="1" dirty="0" smtClean="0">
              <a:latin typeface="Trebuchet MS" pitchFamily="34" charset="0"/>
            </a:endParaRPr>
          </a:p>
          <a:p>
            <a:pPr algn="ctr"/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Основные характеристики бюджета Кукморского муниципального района на 2025-2027годы</a:t>
            </a:r>
          </a:p>
          <a:p>
            <a:pPr algn="ctr"/>
            <a:endParaRPr lang="ru-RU" sz="2000" b="1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701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0270322"/>
              </p:ext>
            </p:extLst>
          </p:nvPr>
        </p:nvGraphicFramePr>
        <p:xfrm>
          <a:off x="217871" y="764704"/>
          <a:ext cx="8636249" cy="57695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79665"/>
                <a:gridCol w="1656184"/>
                <a:gridCol w="1224136"/>
                <a:gridCol w="1152128"/>
                <a:gridCol w="1224136"/>
              </a:tblGrid>
              <a:tr h="3061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КВД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2025г (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2026г(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2027г(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982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ДОХОДОВ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2 288 224,73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2 435 876,07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2 603 988,41</a:t>
                      </a:r>
                    </a:p>
                  </a:txBody>
                  <a:tcPr marL="9525" marR="9525" marT="9525" marB="0" anchor="ctr"/>
                </a:tc>
              </a:tr>
              <a:tr h="1982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 ДОХОДЫ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909 957,3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966 738,4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1 031</a:t>
                      </a:r>
                      <a:r>
                        <a:rPr lang="ru-RU" sz="12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536,2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8689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Налоги на прибыль, доходы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1 01 00000 00 0000 000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799 335,0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852 617,2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913 394,4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8671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Налоги на товары (работы, услуги), реализуемые на территории РФ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1 03 00000 00 0000 000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41 549,8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42 829,7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44 542,8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0784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1 05 00000 00 0000 000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64 737,5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66 956,5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69 264,0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809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Налоги, сборы и регулярные платежи за использование природными ресурсами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1 07 00000 00 0000 000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7515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 по делам, рассматриваемым в судах общей юрисдикции, мировыми судьями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1 08 00000 00 0000 000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3 991,0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3 991,0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3 991,0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982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НЕНАЛОГОВЫЕ ДОХОДЫ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17 823,0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17 280,0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17 351,0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7515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использования имуществ,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1 11 00000 00 0000 000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8 269,0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8 298,0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8 337,0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2035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Платежи при пользовании природными ресурсами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1 12 00000 00 0000 000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1 454,0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1 454,0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1 454,0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8671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продажи материальных и нематериальных активов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1 14 00000 00 0000 000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7 500,0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6 900,0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6 900,0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893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1 16 00000 00 0000 000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8689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i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1 360 444,43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2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451 857,67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1 555</a:t>
                      </a:r>
                      <a:r>
                        <a:rPr lang="ru-RU" sz="12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101,21</a:t>
                      </a:r>
                      <a:endParaRPr lang="ru-RU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5812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Дотации бюджетам субъектов РФ и муниципальных образований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202 100000 05 0000 000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58 324,1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49 608,8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32 578,1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41489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бюджетам субъектов РФ и муниципальных </a:t>
                      </a:r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образований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2 02 20000 05 0000 000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674 635,6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722 333,5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778 239,0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8671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Субвенции бюджетам субъектов РФ и муниципальных образований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2 02 30000 05 0000 000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618 334,73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670 464,67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732 865,31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982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Иные межбюджетные трансферты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2 02 40000 05 0000 000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9 150,0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9 450,7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11 418,8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67544" y="332656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Сведения о доходах бюджета муниципального района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689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565552275"/>
              </p:ext>
            </p:extLst>
          </p:nvPr>
        </p:nvGraphicFramePr>
        <p:xfrm>
          <a:off x="683568" y="620688"/>
          <a:ext cx="7920880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735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1188</TotalTime>
  <Words>1292</Words>
  <Application>Microsoft Office PowerPoint</Application>
  <PresentationFormat>Экран (4:3)</PresentationFormat>
  <Paragraphs>382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Углы</vt:lpstr>
      <vt:lpstr>Презентация PowerPoint</vt:lpstr>
      <vt:lpstr>Формирование и исполнение бюджета</vt:lpstr>
      <vt:lpstr>Основные направления бюджетной политики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Практика Кукморского муниципального района в сфере «Управление муниципальными финансами»  Управление бюджетными доходами и расходами</dc:title>
  <dc:creator>Алсу Аглямзянова</dc:creator>
  <cp:lastModifiedBy>Алсу Аглямзянова</cp:lastModifiedBy>
  <cp:revision>117</cp:revision>
  <dcterms:created xsi:type="dcterms:W3CDTF">2018-05-24T11:02:13Z</dcterms:created>
  <dcterms:modified xsi:type="dcterms:W3CDTF">2025-02-21T11:57:15Z</dcterms:modified>
</cp:coreProperties>
</file>