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9"/>
  </p:notesMasterIdLst>
  <p:sldIdLst>
    <p:sldId id="296" r:id="rId2"/>
    <p:sldId id="289" r:id="rId3"/>
    <p:sldId id="268" r:id="rId4"/>
    <p:sldId id="305" r:id="rId5"/>
    <p:sldId id="307" r:id="rId6"/>
    <p:sldId id="308" r:id="rId7"/>
    <p:sldId id="30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E838"/>
    <a:srgbClr val="D557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16" autoAdjust="0"/>
    <p:restoredTop sz="77471" autoAdjust="0"/>
  </p:normalViewPr>
  <p:slideViewPr>
    <p:cSldViewPr>
      <p:cViewPr>
        <p:scale>
          <a:sx n="100" d="100"/>
          <a:sy n="100" d="100"/>
        </p:scale>
        <p:origin x="-1992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07812C-380E-4DE5-B0AC-49F50D3FE302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B8611-CDDC-4070-8844-21E83FD90A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249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B8611-CDDC-4070-8844-21E83FD90A7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75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6887C-F468-4E1E-BFE4-E77F492F75B4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3535-9D71-4F8F-AF6E-D414E2B0FC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6887C-F468-4E1E-BFE4-E77F492F75B4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3535-9D71-4F8F-AF6E-D414E2B0FC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6887C-F468-4E1E-BFE4-E77F492F75B4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3535-9D71-4F8F-AF6E-D414E2B0FC5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6887C-F468-4E1E-BFE4-E77F492F75B4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3535-9D71-4F8F-AF6E-D414E2B0FC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6887C-F468-4E1E-BFE4-E77F492F75B4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3535-9D71-4F8F-AF6E-D414E2B0FC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6887C-F468-4E1E-BFE4-E77F492F75B4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3535-9D71-4F8F-AF6E-D414E2B0FC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6887C-F468-4E1E-BFE4-E77F492F75B4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3535-9D71-4F8F-AF6E-D414E2B0FC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6887C-F468-4E1E-BFE4-E77F492F75B4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3535-9D71-4F8F-AF6E-D414E2B0FC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6887C-F468-4E1E-BFE4-E77F492F75B4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3535-9D71-4F8F-AF6E-D414E2B0FC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6887C-F468-4E1E-BFE4-E77F492F75B4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3535-9D71-4F8F-AF6E-D414E2B0FC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6887C-F468-4E1E-BFE4-E77F492F75B4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3535-9D71-4F8F-AF6E-D414E2B0FC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1B6887C-F468-4E1E-BFE4-E77F492F75B4}" type="datetimeFigureOut">
              <a:rPr lang="ru-RU" smtClean="0"/>
              <a:pPr/>
              <a:t>28.03.2025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D2C3535-9D71-4F8F-AF6E-D414E2B0FC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 -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 образования и расходования денежных средств, предназначенных для финансового обеспечения задач и функций государства и местного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самоуправления</a:t>
            </a:r>
          </a:p>
          <a:p>
            <a:pPr marL="0" indent="0">
              <a:buNone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юджетная система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основанная на экономических отношениях и государственном устройстве Российской Федерации, регулируемая законодательством Российской Федерации совокупность федерального бюджета, бюджетов субъектов Российской Федерации, местных бюджетов и бюджетов государственных внебюджетных фондов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юджетный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процесс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регламентируемая законодательством Российской Федерации деятельность органов государственной власти,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отчетности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5613256"/>
          </a:xfrm>
        </p:spPr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456681"/>
              </p:ext>
            </p:extLst>
          </p:nvPr>
        </p:nvGraphicFramePr>
        <p:xfrm>
          <a:off x="971600" y="1047180"/>
          <a:ext cx="7200800" cy="5358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2304256"/>
                <a:gridCol w="1512168"/>
                <a:gridCol w="1440160"/>
              </a:tblGrid>
              <a:tr h="6536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04422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Поступающие</a:t>
                      </a:r>
                      <a:r>
                        <a:rPr lang="ru-RU" sz="2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бюджет денежные средства, за исключением средств, являющихся источниками финансирования дефицита</a:t>
                      </a:r>
                      <a:endParaRPr lang="ru-RU" sz="2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Выплачиваемые</a:t>
                      </a:r>
                    </a:p>
                    <a:p>
                      <a:pPr algn="ctr"/>
                      <a:r>
                        <a:rPr lang="ru-RU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из бюджета денежные средства,</a:t>
                      </a:r>
                      <a:r>
                        <a:rPr lang="ru-RU" sz="2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 исключением источников финансирования дефицита</a:t>
                      </a:r>
                      <a:endParaRPr lang="ru-RU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Превышение расходов над его доходами </a:t>
                      </a:r>
                      <a:endParaRPr lang="ru-RU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Превышение доходов бюджета над его расходами</a:t>
                      </a:r>
                      <a:endParaRPr lang="ru-RU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00392" cy="72008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99592" y="1672134"/>
            <a:ext cx="7700392" cy="5069234"/>
          </a:xfrm>
        </p:spPr>
        <p:txBody>
          <a:bodyPr>
            <a:normAutofit/>
          </a:bodyPr>
          <a:lstStyle/>
          <a:p>
            <a:pPr algn="ctr"/>
            <a:endParaRPr lang="ru-RU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738421"/>
              </p:ext>
            </p:extLst>
          </p:nvPr>
        </p:nvGraphicFramePr>
        <p:xfrm>
          <a:off x="899592" y="1340768"/>
          <a:ext cx="7704855" cy="5040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285"/>
                <a:gridCol w="2568285"/>
                <a:gridCol w="2568285"/>
              </a:tblGrid>
              <a:tr h="71897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Налоговые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Неналоговые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2158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федеральные налоги и сборы,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региональные налоги, местные налоги, налоги по специальным налоговым режимам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от использования и продажи муниципального имущества ,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платежи от предоставления государством различных видов услуг, штрафы, санкции за нарушение законодательства, платежи  при пользовании природными ресурсами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поступления от других бюджетов (межбюджетные трансферты), организаций, граждан  (кроме налоговых и неналоговых доходов)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404664"/>
            <a:ext cx="8218112" cy="597666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Безвозмездные поступления включают в себя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5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Межбюджетные </a:t>
            </a:r>
            <a:r>
              <a:rPr lang="ru-RU" sz="175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трансферты </a:t>
            </a:r>
            <a:r>
              <a:rPr lang="ru-RU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средства, предоставляемые одним бюджетом бюджетной системы Российской Федерации другому бюджету бюджетной системы Российской Федерации. </a:t>
            </a:r>
          </a:p>
          <a:p>
            <a:pPr algn="l"/>
            <a:r>
              <a:rPr lang="ru-RU" sz="175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Дотации </a:t>
            </a:r>
            <a:r>
              <a:rPr lang="ru-RU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межбюджетные трансферты, предоставляемые на безвозмездной и безвозвратной основе без установления направлений их использования. </a:t>
            </a:r>
          </a:p>
          <a:p>
            <a:pPr algn="l"/>
            <a:r>
              <a:rPr lang="ru-RU" sz="175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Субсидии</a:t>
            </a:r>
            <a:r>
              <a:rPr lang="ru-RU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межбюджетные трансферты, предоставляемые бюджетам субъектов Российской Федерации в целях </a:t>
            </a:r>
            <a:r>
              <a:rPr lang="ru-RU" sz="175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софинансирования</a:t>
            </a:r>
            <a:r>
              <a:rPr lang="ru-RU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расходных обязательств, возникающих при выполнении полномочий органов государственной власти субъектов Российской Федерации по предметам ведения субъектов Российской Федерации и предметам совместного ведения Российской Федерации и субъектов Российской Федерации, и расходных обязательств по выполнению полномочий органов местного самоуправления по вопросам местного </a:t>
            </a:r>
            <a:r>
              <a:rPr lang="ru-RU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значения </a:t>
            </a:r>
            <a:endParaRPr lang="ru-RU" sz="175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75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Субвенции </a:t>
            </a:r>
            <a:r>
              <a:rPr lang="ru-RU" sz="17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межбюджетные трансферты, предоставляемые бюджетам субъектов Российской Федерации в целях финансового обеспечения расходных обязательств субъектов Российской Федерации и (или) муниципальных образований, возникающих при выполнении полномочий Российской Федерации, переданных для осуществления органам государственной власти субъектов Российской Федерации и (или) органам местного самоуправления в установленном порядке.</a:t>
            </a:r>
            <a:endParaRPr lang="ru-RU" sz="175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1340768"/>
            <a:ext cx="7772400" cy="5400600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государственный или муниципальный долг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обязательства, возникающие из государственных или муниципальных заимствований, гарантий по обязательствам третьих лиц, другие обязательства в соответствии с видами долговых обязательств, установленными БК РФ, принятые на себя Российской Федерацией, субъектом Российской Федерации или муниципальным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образованием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7365" y="620689"/>
            <a:ext cx="6417734" cy="432048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Государственный или муниципальный долг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359541"/>
              </p:ext>
            </p:extLst>
          </p:nvPr>
        </p:nvGraphicFramePr>
        <p:xfrm>
          <a:off x="611560" y="3573016"/>
          <a:ext cx="7992888" cy="2683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222"/>
                <a:gridCol w="2187052"/>
                <a:gridCol w="1809392"/>
                <a:gridCol w="1998222"/>
              </a:tblGrid>
              <a:tr h="551304">
                <a:tc gridSpan="4"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Виды обязательств: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32074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ценные бумаги муниципального образования (муниципальные ценные бумаги)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кредиты, привлеченные в местный бюджет от других бюджетов бюджетной системы Российской Федерации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кредиты, полученные муниципальным образованием от кредитных организаций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гарантии муниципального образования (муниципальные гарантии)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4183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568952" cy="5760640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главный распорядитель бюджетных средств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орган местного самоуправления, а также наиболее значимое учреждение образования, культуры и т.д., указанное в ведомственной структуре расходов бюджета, имеющие право распределять бюджетные ассигнования и лимиты бюджетных обязательств между подведомственными распорядителями и (или) получателями бюджетных средств, если иное не установлено БК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РФ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распорядитель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бюджетных средств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орган местного самоуправления, казенное учреждение, имеющие право распределять бюджетные ассигнования и лимиты бюджетных обязательств между подведомственными распорядителями и (или) получателями бюджетных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получатель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бюджетных средств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орган местного самоуправления, находящееся в ведении главного распорядителя (распорядителя) бюджетных средств казенное учреждение, имеющие право на принятие и (или) исполнение бюджетных обязательств от имени публично-правового образования за счет средств соответствующего бюджета, если иное не установлено БК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РФ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908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7772400" cy="5472608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текущий финансовый год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год, в котором осуществляется исполнение бюджета, составление и рассмотрение проекта бюджета на очередной финансовый год (очередной финансовый год и плановый период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очередной финансовый год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год, следующий за текущим финансовым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годом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плановый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два финансовых года, следующие за очередным финансовым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годом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отчетный финансовый год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год, предшествующий текущему финансовому году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762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2342</TotalTime>
  <Words>536</Words>
  <Application>Microsoft Office PowerPoint</Application>
  <PresentationFormat>Экран (4:3)</PresentationFormat>
  <Paragraphs>39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Презентация PowerPoint</vt:lpstr>
      <vt:lpstr>Презентация PowerPoint</vt:lpstr>
      <vt:lpstr>Доходы</vt:lpstr>
      <vt:lpstr>Презентация PowerPoint</vt:lpstr>
      <vt:lpstr>государственный или муниципальный долг - обязательства, возникающие из государственных или муниципальных заимствований, гарантий по обязательствам третьих лиц, другие обязательства в соответствии с видами долговых обязательств, установленными БК РФ, принятые на себя Российской Федерацией, субъектом Российской Федерации или муниципальным образованием </vt:lpstr>
      <vt:lpstr>главный распорядитель бюджетных средств - орган местного самоуправления, а также наиболее значимое учреждение образования, культуры и т.д., указанное в ведомственной структуре расходов бюджета, имеющие право распределять бюджетные ассигнования и лимиты бюджетных обязательств между подведомственными распорядителями и (или) получателями бюджетных средств, если иное не установлено БК РФ  распорядитель бюджетных средств - орган местного самоуправления, казенное учреждение, имеющие право распределять бюджетные ассигнования и лимиты бюджетных обязательств между подведомственными распорядителями и (или) получателями бюджетных средств  получатель бюджетных средств - орган местного самоуправления, находящееся в ведении главного распорядителя (распорядителя) бюджетных средств казенное учреждение, имеющие право на принятие и (или) исполнение бюджетных обязательств от имени публично-правового образования за счет средств соответствующего бюджета, если иное не установлено БК РФ </vt:lpstr>
      <vt:lpstr>текущий финансовый год - год, в котором осуществляется исполнение бюджета, составление и рассмотрение проекта бюджета на очередной финансовый год (очередной финансовый год и плановый период)  очередной финансовый год - год, следующий за текущим финансовым годом  плановый период - два финансовых года, следующие за очередным финансовым годом  отчетный финансовый год - год, предшествующий текущему финансовому году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руководителя  Финансово-бюджетной палаты Сергеева А.М.  по бюджету Мамадышского муниципального района на 2014 год и плановый период 2015-2016 годов</dc:title>
  <dc:creator>mama-admin-to</dc:creator>
  <cp:lastModifiedBy>Алсу Аглямзянова</cp:lastModifiedBy>
  <cp:revision>443</cp:revision>
  <dcterms:created xsi:type="dcterms:W3CDTF">2013-11-07T11:31:28Z</dcterms:created>
  <dcterms:modified xsi:type="dcterms:W3CDTF">2025-03-28T12:14:35Z</dcterms:modified>
</cp:coreProperties>
</file>