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72" r:id="rId3"/>
    <p:sldId id="274" r:id="rId4"/>
    <p:sldId id="278" r:id="rId5"/>
    <p:sldId id="270" r:id="rId6"/>
    <p:sldId id="259" r:id="rId7"/>
    <p:sldId id="277" r:id="rId8"/>
    <p:sldId id="282" r:id="rId9"/>
    <p:sldId id="290" r:id="rId10"/>
    <p:sldId id="283" r:id="rId11"/>
    <p:sldId id="271" r:id="rId12"/>
    <p:sldId id="279" r:id="rId13"/>
    <p:sldId id="265" r:id="rId14"/>
    <p:sldId id="286" r:id="rId15"/>
    <p:sldId id="287" r:id="rId16"/>
    <p:sldId id="289" r:id="rId17"/>
    <p:sldId id="288" r:id="rId18"/>
    <p:sldId id="276" r:id="rId19"/>
    <p:sldId id="280" r:id="rId20"/>
    <p:sldId id="281" r:id="rId21"/>
    <p:sldId id="291" r:id="rId22"/>
    <p:sldId id="292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60"/>
  </p:normalViewPr>
  <p:slideViewPr>
    <p:cSldViewPr>
      <p:cViewPr>
        <p:scale>
          <a:sx n="105" d="100"/>
          <a:sy n="105" d="100"/>
        </p:scale>
        <p:origin x="-179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rebuchet MS" pitchFamily="34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>
                <a:latin typeface="Trebuchet MS" pitchFamily="34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консолидированного бюджета Кукморского района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на 2026год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rebuchet MS" pitchFamily="34" charset="0"/>
              </a:rPr>
              <a:t>
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63266707739544E-2"/>
          <c:y val="0.23415363660891936"/>
          <c:w val="0.57657482501944224"/>
          <c:h val="0.61008318700519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Кукморского муниципального района по итогам 2024 года (тыс. руб.)
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1294357349635967"/>
                  <c:y val="3.05377028123207E-2"/>
                </c:manualLayout>
              </c:layout>
              <c:spPr/>
              <c:txPr>
                <a:bodyPr/>
                <a:lstStyle/>
                <a:p>
                  <a:pPr>
                    <a:defRPr sz="14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951787691354622E-2"/>
                  <c:y val="-1.4817599631786853E-2"/>
                </c:manualLayout>
              </c:layout>
              <c:spPr/>
              <c:txPr>
                <a:bodyPr/>
                <a:lstStyle/>
                <a:p>
                  <a:pPr>
                    <a:defRPr sz="14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877810634081405"/>
                  <c:y val="-5.313393641193596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smtClean="0"/>
                      <a:t>62</a:t>
                    </a:r>
                    <a:r>
                      <a:rPr lang="en-US" sz="1400" b="1" baseline="0" dirty="0" smtClean="0"/>
                      <a:t>%</a:t>
                    </a:r>
                    <a:endParaRPr lang="en-US" sz="19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1062059,1тыс.руб</c:v>
                </c:pt>
                <c:pt idx="1">
                  <c:v>Неналоговые доходы 22293,0тыс.руб</c:v>
                </c:pt>
                <c:pt idx="2">
                  <c:v>Безвозмездные поступления 1751968,79тыс.руб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0.37</c:v>
                </c:pt>
                <c:pt idx="1">
                  <c:v>0.01</c:v>
                </c:pt>
                <c:pt idx="2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02779471800677"/>
          <c:y val="0.37243520561207483"/>
          <c:w val="0.32176340996271247"/>
          <c:h val="0.4033805767613121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93170188621728E-3"/>
          <c:y val="0.14004917248717139"/>
          <c:w val="0.58483516409370628"/>
          <c:h val="0.840691404676067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2DB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ACA2C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BFAE9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5497707270947766"/>
                  <c:y val="4.5172396755679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-2.01734819429833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738598165524091E-4"/>
                  <c:y val="-4.05590004834834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565844944901855E-2"/>
                  <c:y val="-3.17216751611328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55192910607706E-2"/>
                  <c:y val="-1.53696528020736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9991583004691768E-2"/>
                  <c:y val="-7.90236394801742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1089483973816608E-2"/>
                  <c:y val="-7.31286220001574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</c:v>
                </c:pt>
                <c:pt idx="3">
                  <c:v>Акцизы</c:v>
                </c:pt>
                <c:pt idx="4">
                  <c:v>Налоги на совокупный доход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900413</c:v>
                </c:pt>
                <c:pt idx="1">
                  <c:v>19609</c:v>
                </c:pt>
                <c:pt idx="2">
                  <c:v>17765</c:v>
                </c:pt>
                <c:pt idx="3">
                  <c:v>45560</c:v>
                </c:pt>
                <c:pt idx="4">
                  <c:v>64907</c:v>
                </c:pt>
                <c:pt idx="5">
                  <c:v>13805</c:v>
                </c:pt>
                <c:pt idx="6">
                  <c:v>22293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</c:v>
                </c:pt>
                <c:pt idx="3">
                  <c:v>Акцизы</c:v>
                </c:pt>
                <c:pt idx="4">
                  <c:v>Налоги на совокупный доход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83.036965856105766</c:v>
                </c:pt>
                <c:pt idx="1">
                  <c:v>1.8083611225874991</c:v>
                </c:pt>
                <c:pt idx="2">
                  <c:v>1.6383056424482088</c:v>
                </c:pt>
                <c:pt idx="3">
                  <c:v>4.2015876763265059</c:v>
                </c:pt>
                <c:pt idx="4">
                  <c:v>5.9857869031458417</c:v>
                </c:pt>
                <c:pt idx="5">
                  <c:v>1.27311057663932</c:v>
                </c:pt>
                <c:pt idx="6">
                  <c:v>2.0558822227468574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0155074849760657"/>
          <c:y val="0.18402166073258172"/>
          <c:w val="0.27976841106193095"/>
          <c:h val="0.7126979277434782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53384204064765"/>
          <c:y val="5.1293200049160499E-2"/>
          <c:w val="0.82733221923124356"/>
          <c:h val="0.78140742159226029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DB9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2DB9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990,0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Ожид. 2025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990</c:v>
                </c:pt>
                <c:pt idx="1">
                  <c:v>900.4</c:v>
                </c:pt>
                <c:pt idx="2">
                  <c:v>923.5</c:v>
                </c:pt>
                <c:pt idx="3">
                  <c:v>963.5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5469312"/>
        <c:axId val="115553024"/>
        <c:axId val="0"/>
      </c:bar3DChart>
      <c:catAx>
        <c:axId val="11546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5553024"/>
        <c:crosses val="autoZero"/>
        <c:auto val="1"/>
        <c:lblAlgn val="ctr"/>
        <c:lblOffset val="100"/>
        <c:noMultiLvlLbl val="0"/>
      </c:catAx>
      <c:valAx>
        <c:axId val="115553024"/>
        <c:scaling>
          <c:orientation val="minMax"/>
          <c:max val="1000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5469312"/>
        <c:crosses val="autoZero"/>
        <c:crossBetween val="between"/>
        <c:majorUnit val="200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rebuchet MS" pitchFamily="34" charset="0"/>
              </a:defRPr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консолидированного бюджета Кукморского района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 отраслям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2026 год</a:t>
            </a:r>
          </a:p>
        </c:rich>
      </c:tx>
      <c:layout>
        <c:manualLayout>
          <c:xMode val="edge"/>
          <c:yMode val="edge"/>
          <c:x val="0.10017793318259934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39235480342023E-2"/>
          <c:y val="0.22248711048566619"/>
          <c:w val="0.53586763632869616"/>
          <c:h val="0.628932690606393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"/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2.4870109527369833E-2"/>
                  <c:y val="6.343017442506387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81741167898262E-2"/>
                  <c:y val="-4.234936858867532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489536197679735E-2"/>
                  <c:y val="-3.359182313076324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702203258696986E-2"/>
                  <c:y val="-0.2315131652038662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7</a:t>
                    </a:r>
                    <a:r>
                      <a:rPr lang="ru-RU" b="1" dirty="0" smtClean="0"/>
                      <a:t>0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348889162465428E-2"/>
                  <c:y val="4.872995593082250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6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Управление - 172576,59 тыс.руб</c:v>
                </c:pt>
                <c:pt idx="1">
                  <c:v>Физическая культура и спорт - 123403,2 тыс.руб</c:v>
                </c:pt>
                <c:pt idx="2">
                  <c:v>ЖКХ - 53750,9 тыс.руб</c:v>
                </c:pt>
                <c:pt idx="3">
                  <c:v>Образование - 1982831,9 тыс.руб</c:v>
                </c:pt>
                <c:pt idx="4">
                  <c:v>Культура - 331280,2тыс.руб</c:v>
                </c:pt>
                <c:pt idx="5">
                  <c:v>Другие - 172478,1 тыс.руб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0.06</c:v>
                </c:pt>
                <c:pt idx="1">
                  <c:v>0.04</c:v>
                </c:pt>
                <c:pt idx="2">
                  <c:v>0.02</c:v>
                </c:pt>
                <c:pt idx="3">
                  <c:v>0.7</c:v>
                </c:pt>
                <c:pt idx="4">
                  <c:v>0.12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661762306690653"/>
          <c:y val="0.23446760373675898"/>
          <c:w val="0.32384890167358782"/>
          <c:h val="0.49477698637051304"/>
        </c:manualLayout>
      </c:layout>
      <c:overlay val="0"/>
      <c:txPr>
        <a:bodyPr/>
        <a:lstStyle/>
        <a:p>
          <a:pPr>
            <a:defRPr sz="16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9DF54-CA96-4246-8648-B18ACCDDAEE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586934-2E56-4B4E-B066-83A1324049D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01 Общегосударственные вопросы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D05736-2A7F-47CF-B605-A5AA49448F8C}" type="parTrans" cxnId="{96C44F02-22AA-4079-A337-79C62892646C}">
      <dgm:prSet/>
      <dgm:spPr/>
      <dgm:t>
        <a:bodyPr/>
        <a:lstStyle/>
        <a:p>
          <a:endParaRPr lang="ru-RU"/>
        </a:p>
      </dgm:t>
    </dgm:pt>
    <dgm:pt modelId="{4F667A08-07B0-430A-B2B4-E31370272926}" type="sibTrans" cxnId="{96C44F02-22AA-4079-A337-79C62892646C}">
      <dgm:prSet/>
      <dgm:spPr/>
      <dgm:t>
        <a:bodyPr/>
        <a:lstStyle/>
        <a:p>
          <a:endParaRPr lang="ru-RU"/>
        </a:p>
      </dgm:t>
    </dgm:pt>
    <dgm:pt modelId="{B2BD1AE9-B024-4F5F-8D29-A21A4738A12B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02 Национальная оборона</a:t>
          </a:r>
        </a:p>
      </dgm:t>
    </dgm:pt>
    <dgm:pt modelId="{48AF192C-7BB0-4735-84F6-798ECFCE4383}" type="parTrans" cxnId="{0027FE43-16DA-45FD-A045-25828570406A}">
      <dgm:prSet/>
      <dgm:spPr/>
      <dgm:t>
        <a:bodyPr/>
        <a:lstStyle/>
        <a:p>
          <a:endParaRPr lang="ru-RU"/>
        </a:p>
      </dgm:t>
    </dgm:pt>
    <dgm:pt modelId="{F95177A7-1F94-4D59-8387-2492CAE20C58}" type="sibTrans" cxnId="{0027FE43-16DA-45FD-A045-25828570406A}">
      <dgm:prSet/>
      <dgm:spPr/>
      <dgm:t>
        <a:bodyPr/>
        <a:lstStyle/>
        <a:p>
          <a:endParaRPr lang="ru-RU"/>
        </a:p>
      </dgm:t>
    </dgm:pt>
    <dgm:pt modelId="{7B5FD2A3-6FE1-4F46-98AE-7C2DDF47A95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03 Национальная безопасность и правоохранительная деятельность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415E39-D984-49E7-A4C3-746AEA2DB7CA}" type="parTrans" cxnId="{66210387-5B4A-4B2B-B8DA-C5BC4AF85B3A}">
      <dgm:prSet/>
      <dgm:spPr/>
      <dgm:t>
        <a:bodyPr/>
        <a:lstStyle/>
        <a:p>
          <a:endParaRPr lang="ru-RU"/>
        </a:p>
      </dgm:t>
    </dgm:pt>
    <dgm:pt modelId="{8F8C413C-FAB4-4252-A2CD-E795EF8D3FEC}" type="sibTrans" cxnId="{66210387-5B4A-4B2B-B8DA-C5BC4AF85B3A}">
      <dgm:prSet/>
      <dgm:spPr/>
      <dgm:t>
        <a:bodyPr/>
        <a:lstStyle/>
        <a:p>
          <a:endParaRPr lang="ru-RU"/>
        </a:p>
      </dgm:t>
    </dgm:pt>
    <dgm:pt modelId="{5AE433DB-8CC1-4910-BE6A-3AFB02C9045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04 Национальная экономика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48CEA2-3A13-49ED-97F9-715EED5C3F19}" type="parTrans" cxnId="{1EA23766-6DF0-4B8E-BC45-5B295371EB23}">
      <dgm:prSet/>
      <dgm:spPr/>
      <dgm:t>
        <a:bodyPr/>
        <a:lstStyle/>
        <a:p>
          <a:endParaRPr lang="ru-RU"/>
        </a:p>
      </dgm:t>
    </dgm:pt>
    <dgm:pt modelId="{057F4BDD-FB61-42E5-B0C9-25737E988A51}" type="sibTrans" cxnId="{1EA23766-6DF0-4B8E-BC45-5B295371EB23}">
      <dgm:prSet/>
      <dgm:spPr/>
      <dgm:t>
        <a:bodyPr/>
        <a:lstStyle/>
        <a:p>
          <a:endParaRPr lang="ru-RU"/>
        </a:p>
      </dgm:t>
    </dgm:pt>
    <dgm:pt modelId="{A9DBA153-A42D-4151-8977-65EC9FE72E8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05 Жилищно-коммунальное хозяйство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B97591-6DCC-4F64-A5E9-2549D5A4D431}" type="parTrans" cxnId="{99C7C9D5-B7FD-47B5-B867-1E9906F22A1A}">
      <dgm:prSet/>
      <dgm:spPr/>
      <dgm:t>
        <a:bodyPr/>
        <a:lstStyle/>
        <a:p>
          <a:endParaRPr lang="ru-RU"/>
        </a:p>
      </dgm:t>
    </dgm:pt>
    <dgm:pt modelId="{73CA0E8E-A86E-4F45-A794-450A6B3512D4}" type="sibTrans" cxnId="{99C7C9D5-B7FD-47B5-B867-1E9906F22A1A}">
      <dgm:prSet/>
      <dgm:spPr/>
      <dgm:t>
        <a:bodyPr/>
        <a:lstStyle/>
        <a:p>
          <a:endParaRPr lang="ru-RU"/>
        </a:p>
      </dgm:t>
    </dgm:pt>
    <dgm:pt modelId="{6F7C7B32-6036-4781-88EB-300C980E761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06 Охрана окружающей среды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210DC8-B824-4C14-9674-333C29D128B1}" type="parTrans" cxnId="{077EAE8B-B179-4115-8E59-0F8F7E162B83}">
      <dgm:prSet/>
      <dgm:spPr/>
      <dgm:t>
        <a:bodyPr/>
        <a:lstStyle/>
        <a:p>
          <a:endParaRPr lang="ru-RU"/>
        </a:p>
      </dgm:t>
    </dgm:pt>
    <dgm:pt modelId="{A3FCF06E-0E0C-4A71-BF2A-A99F209FDCC6}" type="sibTrans" cxnId="{077EAE8B-B179-4115-8E59-0F8F7E162B83}">
      <dgm:prSet/>
      <dgm:spPr/>
      <dgm:t>
        <a:bodyPr/>
        <a:lstStyle/>
        <a:p>
          <a:endParaRPr lang="ru-RU"/>
        </a:p>
      </dgm:t>
    </dgm:pt>
    <dgm:pt modelId="{2A5CE814-B5B1-4BF0-A030-E40237D49FB8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 Физическая культура  и спорт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57920B-4901-439E-925C-8269BCF6A427}" type="parTrans" cxnId="{2533F83A-2104-45D1-9E65-4E64459F3152}">
      <dgm:prSet/>
      <dgm:spPr/>
      <dgm:t>
        <a:bodyPr/>
        <a:lstStyle/>
        <a:p>
          <a:endParaRPr lang="ru-RU"/>
        </a:p>
      </dgm:t>
    </dgm:pt>
    <dgm:pt modelId="{6B3E619B-84C4-4BBE-B85F-9CC6BCC7B31A}" type="sibTrans" cxnId="{2533F83A-2104-45D1-9E65-4E64459F3152}">
      <dgm:prSet/>
      <dgm:spPr/>
      <dgm:t>
        <a:bodyPr/>
        <a:lstStyle/>
        <a:p>
          <a:endParaRPr lang="ru-RU"/>
        </a:p>
      </dgm:t>
    </dgm:pt>
    <dgm:pt modelId="{5D7415B5-63E4-43D6-A33B-B4140C66E03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07 Образование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950F89-A800-4045-8F95-D8A425D1AC63}" type="parTrans" cxnId="{A38D0B27-F8A9-42E0-946C-5B61F60A20EE}">
      <dgm:prSet/>
      <dgm:spPr/>
      <dgm:t>
        <a:bodyPr/>
        <a:lstStyle/>
        <a:p>
          <a:endParaRPr lang="ru-RU"/>
        </a:p>
      </dgm:t>
    </dgm:pt>
    <dgm:pt modelId="{BA6F306E-904F-4570-8E6A-EB9B2270D2CC}" type="sibTrans" cxnId="{A38D0B27-F8A9-42E0-946C-5B61F60A20EE}">
      <dgm:prSet/>
      <dgm:spPr/>
      <dgm:t>
        <a:bodyPr/>
        <a:lstStyle/>
        <a:p>
          <a:endParaRPr lang="ru-RU"/>
        </a:p>
      </dgm:t>
    </dgm:pt>
    <dgm:pt modelId="{78F92182-38C8-41D0-BA70-3F5B49CABAF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08 Культура, кинематография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1C150D-7688-48D6-B805-0806DD14716C}" type="parTrans" cxnId="{8D1F0309-BD66-47B0-9497-5EC455C982EB}">
      <dgm:prSet/>
      <dgm:spPr/>
      <dgm:t>
        <a:bodyPr/>
        <a:lstStyle/>
        <a:p>
          <a:endParaRPr lang="ru-RU"/>
        </a:p>
      </dgm:t>
    </dgm:pt>
    <dgm:pt modelId="{6152B3D6-7F73-49A8-A1E2-74E1D69A86DF}" type="sibTrans" cxnId="{8D1F0309-BD66-47B0-9497-5EC455C982EB}">
      <dgm:prSet/>
      <dgm:spPr/>
      <dgm:t>
        <a:bodyPr/>
        <a:lstStyle/>
        <a:p>
          <a:endParaRPr lang="ru-RU"/>
        </a:p>
      </dgm:t>
    </dgm:pt>
    <dgm:pt modelId="{69F7D5C2-B3E4-45E3-8A9B-C94BF0F44F3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09 Здравоохранение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B116C6-633C-479F-A454-09611E693B8B}" type="parTrans" cxnId="{26D4D816-B14D-48A4-B952-17BFBD9E4EA1}">
      <dgm:prSet/>
      <dgm:spPr/>
      <dgm:t>
        <a:bodyPr/>
        <a:lstStyle/>
        <a:p>
          <a:endParaRPr lang="ru-RU"/>
        </a:p>
      </dgm:t>
    </dgm:pt>
    <dgm:pt modelId="{E9EA59E2-67A6-45EB-9693-C03036EDF1CD}" type="sibTrans" cxnId="{26D4D816-B14D-48A4-B952-17BFBD9E4EA1}">
      <dgm:prSet/>
      <dgm:spPr/>
      <dgm:t>
        <a:bodyPr/>
        <a:lstStyle/>
        <a:p>
          <a:endParaRPr lang="ru-RU"/>
        </a:p>
      </dgm:t>
    </dgm:pt>
    <dgm:pt modelId="{5884231D-D831-4483-953A-AAD6DEF53A6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Социальная политика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FFACD6-7642-46F3-9A5F-4BA5BD564B21}" type="parTrans" cxnId="{903EC77D-7217-4C02-81E6-C7286B8BDC60}">
      <dgm:prSet/>
      <dgm:spPr/>
      <dgm:t>
        <a:bodyPr/>
        <a:lstStyle/>
        <a:p>
          <a:endParaRPr lang="ru-RU"/>
        </a:p>
      </dgm:t>
    </dgm:pt>
    <dgm:pt modelId="{C0713FCC-0E1A-4E3D-9FCB-E5522A45A3BC}" type="sibTrans" cxnId="{903EC77D-7217-4C02-81E6-C7286B8BDC60}">
      <dgm:prSet/>
      <dgm:spPr/>
      <dgm:t>
        <a:bodyPr/>
        <a:lstStyle/>
        <a:p>
          <a:endParaRPr lang="ru-RU"/>
        </a:p>
      </dgm:t>
    </dgm:pt>
    <dgm:pt modelId="{9C57414E-37CA-40C3-B536-74B2829F0B7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 Обслуживание государственного(муниципального) долга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EEAE79-B0EE-45E8-8060-529BA57101EA}" type="parTrans" cxnId="{8B247F17-B19E-432E-9547-1914975EF779}">
      <dgm:prSet/>
      <dgm:spPr/>
      <dgm:t>
        <a:bodyPr/>
        <a:lstStyle/>
        <a:p>
          <a:endParaRPr lang="ru-RU"/>
        </a:p>
      </dgm:t>
    </dgm:pt>
    <dgm:pt modelId="{7CD9DDA4-0B31-437D-8147-63371E80C11D}" type="sibTrans" cxnId="{8B247F17-B19E-432E-9547-1914975EF779}">
      <dgm:prSet/>
      <dgm:spPr/>
      <dgm:t>
        <a:bodyPr/>
        <a:lstStyle/>
        <a:p>
          <a:endParaRPr lang="ru-RU"/>
        </a:p>
      </dgm:t>
    </dgm:pt>
    <dgm:pt modelId="{CDB4347F-2F0E-4510-8F78-2BC64C3FF43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 Межбюджетные трансферты общего характера бюджетам бюджетной системы РФ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FF1BC4-03BC-4EC1-A3C8-274C00D204BD}" type="parTrans" cxnId="{D31421FF-B117-4AEF-A8C1-A791D688911A}">
      <dgm:prSet/>
      <dgm:spPr/>
      <dgm:t>
        <a:bodyPr/>
        <a:lstStyle/>
        <a:p>
          <a:endParaRPr lang="ru-RU"/>
        </a:p>
      </dgm:t>
    </dgm:pt>
    <dgm:pt modelId="{5721C448-FA41-4D02-A118-3E65AA76097F}" type="sibTrans" cxnId="{D31421FF-B117-4AEF-A8C1-A791D688911A}">
      <dgm:prSet/>
      <dgm:spPr/>
      <dgm:t>
        <a:bodyPr/>
        <a:lstStyle/>
        <a:p>
          <a:endParaRPr lang="ru-RU"/>
        </a:p>
      </dgm:t>
    </dgm:pt>
    <dgm:pt modelId="{24EA389C-978C-4F45-B2EB-192C3C697E3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 Средства массовой информации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C490D6-D43F-4B7C-8DB3-73CC96A3F624}" type="parTrans" cxnId="{616F784F-774E-4BA1-B9AE-12BE163083DC}">
      <dgm:prSet/>
      <dgm:spPr/>
      <dgm:t>
        <a:bodyPr/>
        <a:lstStyle/>
        <a:p>
          <a:endParaRPr lang="ru-RU"/>
        </a:p>
      </dgm:t>
    </dgm:pt>
    <dgm:pt modelId="{52E31AFF-7465-45C2-B45B-82C373376734}" type="sibTrans" cxnId="{616F784F-774E-4BA1-B9AE-12BE163083DC}">
      <dgm:prSet/>
      <dgm:spPr/>
      <dgm:t>
        <a:bodyPr/>
        <a:lstStyle/>
        <a:p>
          <a:endParaRPr lang="ru-RU"/>
        </a:p>
      </dgm:t>
    </dgm:pt>
    <dgm:pt modelId="{1C456E10-BB52-43FC-BF42-8CC0FC0BC0F6}" type="pres">
      <dgm:prSet presAssocID="{6F29DF54-CA96-4246-8648-B18ACCDDAE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17BDD-7CE3-4BD3-A385-FEF8FF3EEAD3}" type="pres">
      <dgm:prSet presAssocID="{33586934-2E56-4B4E-B066-83A1324049DD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57389-1215-4BED-B714-BB29BE008D71}" type="pres">
      <dgm:prSet presAssocID="{4F667A08-07B0-430A-B2B4-E31370272926}" presName="sibTrans" presStyleCnt="0"/>
      <dgm:spPr/>
    </dgm:pt>
    <dgm:pt modelId="{A6FDBC6E-B49D-4EBE-987E-6603392F5890}" type="pres">
      <dgm:prSet presAssocID="{B2BD1AE9-B024-4F5F-8D29-A21A4738A12B}" presName="node" presStyleLbl="node1" presStyleIdx="1" presStyleCnt="14" custLinFactNeighborX="3043" custLinFactNeighborY="-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14272-EDCF-4DC6-ACC9-F77C43C30B95}" type="pres">
      <dgm:prSet presAssocID="{F95177A7-1F94-4D59-8387-2492CAE20C58}" presName="sibTrans" presStyleCnt="0"/>
      <dgm:spPr/>
    </dgm:pt>
    <dgm:pt modelId="{210AF332-4CC7-4C62-9B64-5326F489F137}" type="pres">
      <dgm:prSet presAssocID="{7B5FD2A3-6FE1-4F46-98AE-7C2DDF47A959}" presName="node" presStyleLbl="node1" presStyleIdx="2" presStyleCnt="14" custLinFactNeighborX="5053" custLinFactNeighborY="-1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49E9F-C665-454E-94B2-3CDC5F621735}" type="pres">
      <dgm:prSet presAssocID="{8F8C413C-FAB4-4252-A2CD-E795EF8D3FEC}" presName="sibTrans" presStyleCnt="0"/>
      <dgm:spPr/>
    </dgm:pt>
    <dgm:pt modelId="{80958F4B-7564-4404-941F-1837F3DAED73}" type="pres">
      <dgm:prSet presAssocID="{5AE433DB-8CC1-4910-BE6A-3AFB02C90451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290DA-BEFA-43F5-87EE-CFBAE449B836}" type="pres">
      <dgm:prSet presAssocID="{057F4BDD-FB61-42E5-B0C9-25737E988A51}" presName="sibTrans" presStyleCnt="0"/>
      <dgm:spPr/>
    </dgm:pt>
    <dgm:pt modelId="{665A8B25-29AD-4348-B2B7-F6561AD4407F}" type="pres">
      <dgm:prSet presAssocID="{A9DBA153-A42D-4151-8977-65EC9FE72E85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960BB-7EAE-40C6-BBC5-DED2D34FF7A3}" type="pres">
      <dgm:prSet presAssocID="{73CA0E8E-A86E-4F45-A794-450A6B3512D4}" presName="sibTrans" presStyleCnt="0"/>
      <dgm:spPr/>
    </dgm:pt>
    <dgm:pt modelId="{C38751B3-92F0-4631-9AA3-E81C97942DDC}" type="pres">
      <dgm:prSet presAssocID="{6F7C7B32-6036-4781-88EB-300C980E761F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5A82B-E390-4EEC-A2ED-5BA7E3A453C3}" type="pres">
      <dgm:prSet presAssocID="{A3FCF06E-0E0C-4A71-BF2A-A99F209FDCC6}" presName="sibTrans" presStyleCnt="0"/>
      <dgm:spPr/>
    </dgm:pt>
    <dgm:pt modelId="{08D70BEE-C416-4DFD-B4BA-A60D813C8F79}" type="pres">
      <dgm:prSet presAssocID="{5D7415B5-63E4-43D6-A33B-B4140C66E03F}" presName="node" presStyleLbl="node1" presStyleIdx="6" presStyleCnt="14" custLinFactNeighborX="-2989" custLinFactNeighborY="1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9DCEE-2552-40D6-B60B-739F852BBE88}" type="pres">
      <dgm:prSet presAssocID="{BA6F306E-904F-4570-8E6A-EB9B2270D2CC}" presName="sibTrans" presStyleCnt="0"/>
      <dgm:spPr/>
    </dgm:pt>
    <dgm:pt modelId="{E1D73D96-E7DF-4853-BA82-BB87A17EF723}" type="pres">
      <dgm:prSet presAssocID="{78F92182-38C8-41D0-BA70-3F5B49CABAF2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224B9-A2D9-4B16-9A53-65488E586EEC}" type="pres">
      <dgm:prSet presAssocID="{6152B3D6-7F73-49A8-A1E2-74E1D69A86DF}" presName="sibTrans" presStyleCnt="0"/>
      <dgm:spPr/>
    </dgm:pt>
    <dgm:pt modelId="{7D5D5417-072F-4217-88B7-7CBE2031B30E}" type="pres">
      <dgm:prSet presAssocID="{69F7D5C2-B3E4-45E3-8A9B-C94BF0F44F3B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93D09-B787-4FAC-AB08-E8E165E85728}" type="pres">
      <dgm:prSet presAssocID="{E9EA59E2-67A6-45EB-9693-C03036EDF1CD}" presName="sibTrans" presStyleCnt="0"/>
      <dgm:spPr/>
    </dgm:pt>
    <dgm:pt modelId="{319C7EA4-4BCF-4737-BF36-1AC3070717FA}" type="pres">
      <dgm:prSet presAssocID="{5884231D-D831-4483-953A-AAD6DEF53A61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E5664-79F3-413A-9834-BC4D6C14AFA9}" type="pres">
      <dgm:prSet presAssocID="{C0713FCC-0E1A-4E3D-9FCB-E5522A45A3BC}" presName="sibTrans" presStyleCnt="0"/>
      <dgm:spPr/>
    </dgm:pt>
    <dgm:pt modelId="{18E8C61C-12B2-47E5-BE45-386C87B9B5E8}" type="pres">
      <dgm:prSet presAssocID="{2A5CE814-B5B1-4BF0-A030-E40237D49FB8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25761-0F64-4665-90DE-8116D6519BD8}" type="pres">
      <dgm:prSet presAssocID="{6B3E619B-84C4-4BBE-B85F-9CC6BCC7B31A}" presName="sibTrans" presStyleCnt="0"/>
      <dgm:spPr/>
    </dgm:pt>
    <dgm:pt modelId="{232301AC-ECE6-4615-8A2F-1505CA6FCDBD}" type="pres">
      <dgm:prSet presAssocID="{24EA389C-978C-4F45-B2EB-192C3C697E39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D1C9B-1684-4D7F-B2FB-379F37D199F6}" type="pres">
      <dgm:prSet presAssocID="{52E31AFF-7465-45C2-B45B-82C373376734}" presName="sibTrans" presStyleCnt="0"/>
      <dgm:spPr/>
    </dgm:pt>
    <dgm:pt modelId="{3D167EEF-9EFD-4C0C-8994-F3B7BD2F38AF}" type="pres">
      <dgm:prSet presAssocID="{9C57414E-37CA-40C3-B536-74B2829F0B79}" presName="node" presStyleLbl="node1" presStyleIdx="12" presStyleCnt="14" custScaleY="102444" custLinFactNeighborX="-1177" custLinFactNeighborY="-2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97FED-B575-4478-B96A-1923AF5E7097}" type="pres">
      <dgm:prSet presAssocID="{7CD9DDA4-0B31-437D-8147-63371E80C11D}" presName="sibTrans" presStyleCnt="0"/>
      <dgm:spPr/>
    </dgm:pt>
    <dgm:pt modelId="{F937B982-5088-4D5C-9375-7B9EFBB90BB1}" type="pres">
      <dgm:prSet presAssocID="{CDB4347F-2F0E-4510-8F78-2BC64C3FF436}" presName="node" presStyleLbl="node1" presStyleIdx="13" presStyleCnt="14" custScaleY="101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E6679-5DB7-4414-A447-41DF7450F72B}" type="presOf" srcId="{5884231D-D831-4483-953A-AAD6DEF53A61}" destId="{319C7EA4-4BCF-4737-BF36-1AC3070717FA}" srcOrd="0" destOrd="0" presId="urn:microsoft.com/office/officeart/2005/8/layout/default"/>
    <dgm:cxn modelId="{FFA981B0-6EB5-4115-865E-093F7A48FB4D}" type="presOf" srcId="{6F29DF54-CA96-4246-8648-B18ACCDDAEE9}" destId="{1C456E10-BB52-43FC-BF42-8CC0FC0BC0F6}" srcOrd="0" destOrd="0" presId="urn:microsoft.com/office/officeart/2005/8/layout/default"/>
    <dgm:cxn modelId="{7EB7020D-1B37-4C0C-B9FE-A899F470CDB8}" type="presOf" srcId="{78F92182-38C8-41D0-BA70-3F5B49CABAF2}" destId="{E1D73D96-E7DF-4853-BA82-BB87A17EF723}" srcOrd="0" destOrd="0" presId="urn:microsoft.com/office/officeart/2005/8/layout/default"/>
    <dgm:cxn modelId="{6FA50C98-02E9-419D-AB9A-06A699F6C993}" type="presOf" srcId="{CDB4347F-2F0E-4510-8F78-2BC64C3FF436}" destId="{F937B982-5088-4D5C-9375-7B9EFBB90BB1}" srcOrd="0" destOrd="0" presId="urn:microsoft.com/office/officeart/2005/8/layout/default"/>
    <dgm:cxn modelId="{1EA23766-6DF0-4B8E-BC45-5B295371EB23}" srcId="{6F29DF54-CA96-4246-8648-B18ACCDDAEE9}" destId="{5AE433DB-8CC1-4910-BE6A-3AFB02C90451}" srcOrd="3" destOrd="0" parTransId="{EE48CEA2-3A13-49ED-97F9-715EED5C3F19}" sibTransId="{057F4BDD-FB61-42E5-B0C9-25737E988A51}"/>
    <dgm:cxn modelId="{26D4D816-B14D-48A4-B952-17BFBD9E4EA1}" srcId="{6F29DF54-CA96-4246-8648-B18ACCDDAEE9}" destId="{69F7D5C2-B3E4-45E3-8A9B-C94BF0F44F3B}" srcOrd="8" destOrd="0" parTransId="{33B116C6-633C-479F-A454-09611E693B8B}" sibTransId="{E9EA59E2-67A6-45EB-9693-C03036EDF1CD}"/>
    <dgm:cxn modelId="{99C7C9D5-B7FD-47B5-B867-1E9906F22A1A}" srcId="{6F29DF54-CA96-4246-8648-B18ACCDDAEE9}" destId="{A9DBA153-A42D-4151-8977-65EC9FE72E85}" srcOrd="4" destOrd="0" parTransId="{1CB97591-6DCC-4F64-A5E9-2549D5A4D431}" sibTransId="{73CA0E8E-A86E-4F45-A794-450A6B3512D4}"/>
    <dgm:cxn modelId="{A6DC66B7-3BB3-4ED8-93CB-67451C6902E1}" type="presOf" srcId="{9C57414E-37CA-40C3-B536-74B2829F0B79}" destId="{3D167EEF-9EFD-4C0C-8994-F3B7BD2F38AF}" srcOrd="0" destOrd="0" presId="urn:microsoft.com/office/officeart/2005/8/layout/default"/>
    <dgm:cxn modelId="{C8C93BBD-8D68-4C1E-80BF-693ED7AC36F4}" type="presOf" srcId="{5D7415B5-63E4-43D6-A33B-B4140C66E03F}" destId="{08D70BEE-C416-4DFD-B4BA-A60D813C8F79}" srcOrd="0" destOrd="0" presId="urn:microsoft.com/office/officeart/2005/8/layout/default"/>
    <dgm:cxn modelId="{8B247F17-B19E-432E-9547-1914975EF779}" srcId="{6F29DF54-CA96-4246-8648-B18ACCDDAEE9}" destId="{9C57414E-37CA-40C3-B536-74B2829F0B79}" srcOrd="12" destOrd="0" parTransId="{E1EEAE79-B0EE-45E8-8060-529BA57101EA}" sibTransId="{7CD9DDA4-0B31-437D-8147-63371E80C11D}"/>
    <dgm:cxn modelId="{A38D0B27-F8A9-42E0-946C-5B61F60A20EE}" srcId="{6F29DF54-CA96-4246-8648-B18ACCDDAEE9}" destId="{5D7415B5-63E4-43D6-A33B-B4140C66E03F}" srcOrd="6" destOrd="0" parTransId="{8F950F89-A800-4045-8F95-D8A425D1AC63}" sibTransId="{BA6F306E-904F-4570-8E6A-EB9B2270D2CC}"/>
    <dgm:cxn modelId="{077EAE8B-B179-4115-8E59-0F8F7E162B83}" srcId="{6F29DF54-CA96-4246-8648-B18ACCDDAEE9}" destId="{6F7C7B32-6036-4781-88EB-300C980E761F}" srcOrd="5" destOrd="0" parTransId="{B9210DC8-B824-4C14-9674-333C29D128B1}" sibTransId="{A3FCF06E-0E0C-4A71-BF2A-A99F209FDCC6}"/>
    <dgm:cxn modelId="{2533F83A-2104-45D1-9E65-4E64459F3152}" srcId="{6F29DF54-CA96-4246-8648-B18ACCDDAEE9}" destId="{2A5CE814-B5B1-4BF0-A030-E40237D49FB8}" srcOrd="10" destOrd="0" parTransId="{DB57920B-4901-439E-925C-8269BCF6A427}" sibTransId="{6B3E619B-84C4-4BBE-B85F-9CC6BCC7B31A}"/>
    <dgm:cxn modelId="{0027FE43-16DA-45FD-A045-25828570406A}" srcId="{6F29DF54-CA96-4246-8648-B18ACCDDAEE9}" destId="{B2BD1AE9-B024-4F5F-8D29-A21A4738A12B}" srcOrd="1" destOrd="0" parTransId="{48AF192C-7BB0-4735-84F6-798ECFCE4383}" sibTransId="{F95177A7-1F94-4D59-8387-2492CAE20C58}"/>
    <dgm:cxn modelId="{66210387-5B4A-4B2B-B8DA-C5BC4AF85B3A}" srcId="{6F29DF54-CA96-4246-8648-B18ACCDDAEE9}" destId="{7B5FD2A3-6FE1-4F46-98AE-7C2DDF47A959}" srcOrd="2" destOrd="0" parTransId="{BC415E39-D984-49E7-A4C3-746AEA2DB7CA}" sibTransId="{8F8C413C-FAB4-4252-A2CD-E795EF8D3FEC}"/>
    <dgm:cxn modelId="{8D1F0309-BD66-47B0-9497-5EC455C982EB}" srcId="{6F29DF54-CA96-4246-8648-B18ACCDDAEE9}" destId="{78F92182-38C8-41D0-BA70-3F5B49CABAF2}" srcOrd="7" destOrd="0" parTransId="{651C150D-7688-48D6-B805-0806DD14716C}" sibTransId="{6152B3D6-7F73-49A8-A1E2-74E1D69A86DF}"/>
    <dgm:cxn modelId="{6892017A-651E-4641-93D2-E522F017CF3D}" type="presOf" srcId="{A9DBA153-A42D-4151-8977-65EC9FE72E85}" destId="{665A8B25-29AD-4348-B2B7-F6561AD4407F}" srcOrd="0" destOrd="0" presId="urn:microsoft.com/office/officeart/2005/8/layout/default"/>
    <dgm:cxn modelId="{AF0E2BCD-4072-4129-ACD5-CC3A217395B0}" type="presOf" srcId="{B2BD1AE9-B024-4F5F-8D29-A21A4738A12B}" destId="{A6FDBC6E-B49D-4EBE-987E-6603392F5890}" srcOrd="0" destOrd="0" presId="urn:microsoft.com/office/officeart/2005/8/layout/default"/>
    <dgm:cxn modelId="{E8C01743-B46E-49A6-B013-D086A8357073}" type="presOf" srcId="{24EA389C-978C-4F45-B2EB-192C3C697E39}" destId="{232301AC-ECE6-4615-8A2F-1505CA6FCDBD}" srcOrd="0" destOrd="0" presId="urn:microsoft.com/office/officeart/2005/8/layout/default"/>
    <dgm:cxn modelId="{903EC77D-7217-4C02-81E6-C7286B8BDC60}" srcId="{6F29DF54-CA96-4246-8648-B18ACCDDAEE9}" destId="{5884231D-D831-4483-953A-AAD6DEF53A61}" srcOrd="9" destOrd="0" parTransId="{76FFACD6-7642-46F3-9A5F-4BA5BD564B21}" sibTransId="{C0713FCC-0E1A-4E3D-9FCB-E5522A45A3BC}"/>
    <dgm:cxn modelId="{EA1C253A-F0C7-4D5A-B462-9D86336E2C2F}" type="presOf" srcId="{2A5CE814-B5B1-4BF0-A030-E40237D49FB8}" destId="{18E8C61C-12B2-47E5-BE45-386C87B9B5E8}" srcOrd="0" destOrd="0" presId="urn:microsoft.com/office/officeart/2005/8/layout/default"/>
    <dgm:cxn modelId="{03247889-7A75-4D43-A34E-69E09754491D}" type="presOf" srcId="{33586934-2E56-4B4E-B066-83A1324049DD}" destId="{1BA17BDD-7CE3-4BD3-A385-FEF8FF3EEAD3}" srcOrd="0" destOrd="0" presId="urn:microsoft.com/office/officeart/2005/8/layout/default"/>
    <dgm:cxn modelId="{C723469B-BCFD-4F95-832C-75F535E0046C}" type="presOf" srcId="{69F7D5C2-B3E4-45E3-8A9B-C94BF0F44F3B}" destId="{7D5D5417-072F-4217-88B7-7CBE2031B30E}" srcOrd="0" destOrd="0" presId="urn:microsoft.com/office/officeart/2005/8/layout/default"/>
    <dgm:cxn modelId="{96C44F02-22AA-4079-A337-79C62892646C}" srcId="{6F29DF54-CA96-4246-8648-B18ACCDDAEE9}" destId="{33586934-2E56-4B4E-B066-83A1324049DD}" srcOrd="0" destOrd="0" parTransId="{21D05736-2A7F-47CF-B605-A5AA49448F8C}" sibTransId="{4F667A08-07B0-430A-B2B4-E31370272926}"/>
    <dgm:cxn modelId="{616F784F-774E-4BA1-B9AE-12BE163083DC}" srcId="{6F29DF54-CA96-4246-8648-B18ACCDDAEE9}" destId="{24EA389C-978C-4F45-B2EB-192C3C697E39}" srcOrd="11" destOrd="0" parTransId="{82C490D6-D43F-4B7C-8DB3-73CC96A3F624}" sibTransId="{52E31AFF-7465-45C2-B45B-82C373376734}"/>
    <dgm:cxn modelId="{D31421FF-B117-4AEF-A8C1-A791D688911A}" srcId="{6F29DF54-CA96-4246-8648-B18ACCDDAEE9}" destId="{CDB4347F-2F0E-4510-8F78-2BC64C3FF436}" srcOrd="13" destOrd="0" parTransId="{B9FF1BC4-03BC-4EC1-A3C8-274C00D204BD}" sibTransId="{5721C448-FA41-4D02-A118-3E65AA76097F}"/>
    <dgm:cxn modelId="{9F25C475-F0BC-4585-ADE2-FA403FEA8373}" type="presOf" srcId="{5AE433DB-8CC1-4910-BE6A-3AFB02C90451}" destId="{80958F4B-7564-4404-941F-1837F3DAED73}" srcOrd="0" destOrd="0" presId="urn:microsoft.com/office/officeart/2005/8/layout/default"/>
    <dgm:cxn modelId="{85204F05-0B42-4AE8-932B-723AB193CDA8}" type="presOf" srcId="{7B5FD2A3-6FE1-4F46-98AE-7C2DDF47A959}" destId="{210AF332-4CC7-4C62-9B64-5326F489F137}" srcOrd="0" destOrd="0" presId="urn:microsoft.com/office/officeart/2005/8/layout/default"/>
    <dgm:cxn modelId="{7A564585-8D61-44DC-BF8E-3B187F78894E}" type="presOf" srcId="{6F7C7B32-6036-4781-88EB-300C980E761F}" destId="{C38751B3-92F0-4631-9AA3-E81C97942DDC}" srcOrd="0" destOrd="0" presId="urn:microsoft.com/office/officeart/2005/8/layout/default"/>
    <dgm:cxn modelId="{F26EC698-B1DE-40BE-916C-0743BB6B17D5}" type="presParOf" srcId="{1C456E10-BB52-43FC-BF42-8CC0FC0BC0F6}" destId="{1BA17BDD-7CE3-4BD3-A385-FEF8FF3EEAD3}" srcOrd="0" destOrd="0" presId="urn:microsoft.com/office/officeart/2005/8/layout/default"/>
    <dgm:cxn modelId="{8B601E32-C622-4988-A9F1-EB5A02765AD9}" type="presParOf" srcId="{1C456E10-BB52-43FC-BF42-8CC0FC0BC0F6}" destId="{F2157389-1215-4BED-B714-BB29BE008D71}" srcOrd="1" destOrd="0" presId="urn:microsoft.com/office/officeart/2005/8/layout/default"/>
    <dgm:cxn modelId="{224D8DE2-1A30-489A-87BC-96C61D49116D}" type="presParOf" srcId="{1C456E10-BB52-43FC-BF42-8CC0FC0BC0F6}" destId="{A6FDBC6E-B49D-4EBE-987E-6603392F5890}" srcOrd="2" destOrd="0" presId="urn:microsoft.com/office/officeart/2005/8/layout/default"/>
    <dgm:cxn modelId="{C0854E1E-113E-4C0C-84B8-35835A2F1360}" type="presParOf" srcId="{1C456E10-BB52-43FC-BF42-8CC0FC0BC0F6}" destId="{18014272-EDCF-4DC6-ACC9-F77C43C30B95}" srcOrd="3" destOrd="0" presId="urn:microsoft.com/office/officeart/2005/8/layout/default"/>
    <dgm:cxn modelId="{E009C5C2-96A4-4CE7-8B41-5167D1DB1C23}" type="presParOf" srcId="{1C456E10-BB52-43FC-BF42-8CC0FC0BC0F6}" destId="{210AF332-4CC7-4C62-9B64-5326F489F137}" srcOrd="4" destOrd="0" presId="urn:microsoft.com/office/officeart/2005/8/layout/default"/>
    <dgm:cxn modelId="{8A595E63-68DF-41CD-B0D3-35C55B139C26}" type="presParOf" srcId="{1C456E10-BB52-43FC-BF42-8CC0FC0BC0F6}" destId="{FA649E9F-C665-454E-94B2-3CDC5F621735}" srcOrd="5" destOrd="0" presId="urn:microsoft.com/office/officeart/2005/8/layout/default"/>
    <dgm:cxn modelId="{C8CC2BAA-25C7-489C-A2E4-AACABF95253B}" type="presParOf" srcId="{1C456E10-BB52-43FC-BF42-8CC0FC0BC0F6}" destId="{80958F4B-7564-4404-941F-1837F3DAED73}" srcOrd="6" destOrd="0" presId="urn:microsoft.com/office/officeart/2005/8/layout/default"/>
    <dgm:cxn modelId="{7FDB3D5E-9BF0-4B3A-9DD3-5B298D46D923}" type="presParOf" srcId="{1C456E10-BB52-43FC-BF42-8CC0FC0BC0F6}" destId="{B72290DA-BEFA-43F5-87EE-CFBAE449B836}" srcOrd="7" destOrd="0" presId="urn:microsoft.com/office/officeart/2005/8/layout/default"/>
    <dgm:cxn modelId="{CC9D4633-F096-4C57-B53C-8C8A427DCFE4}" type="presParOf" srcId="{1C456E10-BB52-43FC-BF42-8CC0FC0BC0F6}" destId="{665A8B25-29AD-4348-B2B7-F6561AD4407F}" srcOrd="8" destOrd="0" presId="urn:microsoft.com/office/officeart/2005/8/layout/default"/>
    <dgm:cxn modelId="{82828BFA-6DF3-4336-98C8-2BEAB0A84EC7}" type="presParOf" srcId="{1C456E10-BB52-43FC-BF42-8CC0FC0BC0F6}" destId="{F7C960BB-7EAE-40C6-BBC5-DED2D34FF7A3}" srcOrd="9" destOrd="0" presId="urn:microsoft.com/office/officeart/2005/8/layout/default"/>
    <dgm:cxn modelId="{05F2EAE7-6FC9-4FA8-BABB-FA3792FA947E}" type="presParOf" srcId="{1C456E10-BB52-43FC-BF42-8CC0FC0BC0F6}" destId="{C38751B3-92F0-4631-9AA3-E81C97942DDC}" srcOrd="10" destOrd="0" presId="urn:microsoft.com/office/officeart/2005/8/layout/default"/>
    <dgm:cxn modelId="{E0C8CA36-1EF9-405F-B1B9-F5BBC2D0677E}" type="presParOf" srcId="{1C456E10-BB52-43FC-BF42-8CC0FC0BC0F6}" destId="{7F65A82B-E390-4EEC-A2ED-5BA7E3A453C3}" srcOrd="11" destOrd="0" presId="urn:microsoft.com/office/officeart/2005/8/layout/default"/>
    <dgm:cxn modelId="{D3F63A88-A14C-44A3-BA75-6583AAB6C79B}" type="presParOf" srcId="{1C456E10-BB52-43FC-BF42-8CC0FC0BC0F6}" destId="{08D70BEE-C416-4DFD-B4BA-A60D813C8F79}" srcOrd="12" destOrd="0" presId="urn:microsoft.com/office/officeart/2005/8/layout/default"/>
    <dgm:cxn modelId="{B37998B7-A190-457A-9F86-AEB5BF8961C2}" type="presParOf" srcId="{1C456E10-BB52-43FC-BF42-8CC0FC0BC0F6}" destId="{5A09DCEE-2552-40D6-B60B-739F852BBE88}" srcOrd="13" destOrd="0" presId="urn:microsoft.com/office/officeart/2005/8/layout/default"/>
    <dgm:cxn modelId="{20B3F8F4-E01E-4F93-8753-FB7934CF726A}" type="presParOf" srcId="{1C456E10-BB52-43FC-BF42-8CC0FC0BC0F6}" destId="{E1D73D96-E7DF-4853-BA82-BB87A17EF723}" srcOrd="14" destOrd="0" presId="urn:microsoft.com/office/officeart/2005/8/layout/default"/>
    <dgm:cxn modelId="{B0C90840-F183-4631-805B-283E0AB422A4}" type="presParOf" srcId="{1C456E10-BB52-43FC-BF42-8CC0FC0BC0F6}" destId="{BC1224B9-A2D9-4B16-9A53-65488E586EEC}" srcOrd="15" destOrd="0" presId="urn:microsoft.com/office/officeart/2005/8/layout/default"/>
    <dgm:cxn modelId="{C5C90712-7201-4F7B-AAC9-CE30F644BB4A}" type="presParOf" srcId="{1C456E10-BB52-43FC-BF42-8CC0FC0BC0F6}" destId="{7D5D5417-072F-4217-88B7-7CBE2031B30E}" srcOrd="16" destOrd="0" presId="urn:microsoft.com/office/officeart/2005/8/layout/default"/>
    <dgm:cxn modelId="{2417C904-31B1-42E8-829C-2C5590D5BCA2}" type="presParOf" srcId="{1C456E10-BB52-43FC-BF42-8CC0FC0BC0F6}" destId="{7E893D09-B787-4FAC-AB08-E8E165E85728}" srcOrd="17" destOrd="0" presId="urn:microsoft.com/office/officeart/2005/8/layout/default"/>
    <dgm:cxn modelId="{928664D4-92A3-4E79-BCF1-E8B780BA9B74}" type="presParOf" srcId="{1C456E10-BB52-43FC-BF42-8CC0FC0BC0F6}" destId="{319C7EA4-4BCF-4737-BF36-1AC3070717FA}" srcOrd="18" destOrd="0" presId="urn:microsoft.com/office/officeart/2005/8/layout/default"/>
    <dgm:cxn modelId="{5B055DC4-8739-4853-BA62-229089FACA9A}" type="presParOf" srcId="{1C456E10-BB52-43FC-BF42-8CC0FC0BC0F6}" destId="{EB2E5664-79F3-413A-9834-BC4D6C14AFA9}" srcOrd="19" destOrd="0" presId="urn:microsoft.com/office/officeart/2005/8/layout/default"/>
    <dgm:cxn modelId="{C5DDD44C-34E1-42A2-B6AF-9DF5C9DF0FBD}" type="presParOf" srcId="{1C456E10-BB52-43FC-BF42-8CC0FC0BC0F6}" destId="{18E8C61C-12B2-47E5-BE45-386C87B9B5E8}" srcOrd="20" destOrd="0" presId="urn:microsoft.com/office/officeart/2005/8/layout/default"/>
    <dgm:cxn modelId="{8A8A019C-D390-49D3-AC59-F551B1191064}" type="presParOf" srcId="{1C456E10-BB52-43FC-BF42-8CC0FC0BC0F6}" destId="{C2725761-0F64-4665-90DE-8116D6519BD8}" srcOrd="21" destOrd="0" presId="urn:microsoft.com/office/officeart/2005/8/layout/default"/>
    <dgm:cxn modelId="{F85ADC4E-E59D-4D12-8ACA-ECB8DD7DEAD6}" type="presParOf" srcId="{1C456E10-BB52-43FC-BF42-8CC0FC0BC0F6}" destId="{232301AC-ECE6-4615-8A2F-1505CA6FCDBD}" srcOrd="22" destOrd="0" presId="urn:microsoft.com/office/officeart/2005/8/layout/default"/>
    <dgm:cxn modelId="{3A764C37-8DB2-4F56-885C-99AB28C1C019}" type="presParOf" srcId="{1C456E10-BB52-43FC-BF42-8CC0FC0BC0F6}" destId="{D13D1C9B-1684-4D7F-B2FB-379F37D199F6}" srcOrd="23" destOrd="0" presId="urn:microsoft.com/office/officeart/2005/8/layout/default"/>
    <dgm:cxn modelId="{79254166-B403-488A-8210-AE646B1A05EE}" type="presParOf" srcId="{1C456E10-BB52-43FC-BF42-8CC0FC0BC0F6}" destId="{3D167EEF-9EFD-4C0C-8994-F3B7BD2F38AF}" srcOrd="24" destOrd="0" presId="urn:microsoft.com/office/officeart/2005/8/layout/default"/>
    <dgm:cxn modelId="{8CA90DA0-38F8-4E52-A885-9962B5AB9D75}" type="presParOf" srcId="{1C456E10-BB52-43FC-BF42-8CC0FC0BC0F6}" destId="{F9697FED-B575-4478-B96A-1923AF5E7097}" srcOrd="25" destOrd="0" presId="urn:microsoft.com/office/officeart/2005/8/layout/default"/>
    <dgm:cxn modelId="{4D082A3A-1538-4487-B2C5-8125226E851A}" type="presParOf" srcId="{1C456E10-BB52-43FC-BF42-8CC0FC0BC0F6}" destId="{F937B982-5088-4D5C-9375-7B9EFBB90BB1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17BDD-7CE3-4BD3-A385-FEF8FF3EEAD3}">
      <dsp:nvSpPr>
        <dsp:cNvPr id="0" name=""/>
        <dsp:cNvSpPr/>
      </dsp:nvSpPr>
      <dsp:spPr>
        <a:xfrm>
          <a:off x="67591" y="105"/>
          <a:ext cx="1777134" cy="10662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01 Общегосударственные вопросы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591" y="105"/>
        <a:ext cx="1777134" cy="1066280"/>
      </dsp:txXfrm>
    </dsp:sp>
    <dsp:sp modelId="{A6FDBC6E-B49D-4EBE-987E-6603392F5890}">
      <dsp:nvSpPr>
        <dsp:cNvPr id="0" name=""/>
        <dsp:cNvSpPr/>
      </dsp:nvSpPr>
      <dsp:spPr>
        <a:xfrm>
          <a:off x="2076518" y="0"/>
          <a:ext cx="1777134" cy="10662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02 Национальная оборона</a:t>
          </a:r>
        </a:p>
      </dsp:txBody>
      <dsp:txXfrm>
        <a:off x="2076518" y="0"/>
        <a:ext cx="1777134" cy="1066280"/>
      </dsp:txXfrm>
    </dsp:sp>
    <dsp:sp modelId="{210AF332-4CC7-4C62-9B64-5326F489F137}">
      <dsp:nvSpPr>
        <dsp:cNvPr id="0" name=""/>
        <dsp:cNvSpPr/>
      </dsp:nvSpPr>
      <dsp:spPr>
        <a:xfrm>
          <a:off x="4067087" y="0"/>
          <a:ext cx="1777134" cy="10662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03 Национальная безопасность и правоохранительная деятельность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67087" y="0"/>
        <a:ext cx="1777134" cy="1066280"/>
      </dsp:txXfrm>
    </dsp:sp>
    <dsp:sp modelId="{80958F4B-7564-4404-941F-1837F3DAED73}">
      <dsp:nvSpPr>
        <dsp:cNvPr id="0" name=""/>
        <dsp:cNvSpPr/>
      </dsp:nvSpPr>
      <dsp:spPr>
        <a:xfrm>
          <a:off x="5932137" y="105"/>
          <a:ext cx="1777134" cy="10662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04 Национальная экономика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2137" y="105"/>
        <a:ext cx="1777134" cy="1066280"/>
      </dsp:txXfrm>
    </dsp:sp>
    <dsp:sp modelId="{665A8B25-29AD-4348-B2B7-F6561AD4407F}">
      <dsp:nvSpPr>
        <dsp:cNvPr id="0" name=""/>
        <dsp:cNvSpPr/>
      </dsp:nvSpPr>
      <dsp:spPr>
        <a:xfrm>
          <a:off x="67591" y="1244100"/>
          <a:ext cx="1777134" cy="10662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05 Жилищно-коммунальное хозяйство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591" y="1244100"/>
        <a:ext cx="1777134" cy="1066280"/>
      </dsp:txXfrm>
    </dsp:sp>
    <dsp:sp modelId="{C38751B3-92F0-4631-9AA3-E81C97942DDC}">
      <dsp:nvSpPr>
        <dsp:cNvPr id="0" name=""/>
        <dsp:cNvSpPr/>
      </dsp:nvSpPr>
      <dsp:spPr>
        <a:xfrm>
          <a:off x="2022440" y="1244100"/>
          <a:ext cx="1777134" cy="10662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06 Охрана окружающей среды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2440" y="1244100"/>
        <a:ext cx="1777134" cy="1066280"/>
      </dsp:txXfrm>
    </dsp:sp>
    <dsp:sp modelId="{08D70BEE-C416-4DFD-B4BA-A60D813C8F79}">
      <dsp:nvSpPr>
        <dsp:cNvPr id="0" name=""/>
        <dsp:cNvSpPr/>
      </dsp:nvSpPr>
      <dsp:spPr>
        <a:xfrm>
          <a:off x="3924170" y="1255157"/>
          <a:ext cx="1777134" cy="10662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07 Образование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24170" y="1255157"/>
        <a:ext cx="1777134" cy="1066280"/>
      </dsp:txXfrm>
    </dsp:sp>
    <dsp:sp modelId="{E1D73D96-E7DF-4853-BA82-BB87A17EF723}">
      <dsp:nvSpPr>
        <dsp:cNvPr id="0" name=""/>
        <dsp:cNvSpPr/>
      </dsp:nvSpPr>
      <dsp:spPr>
        <a:xfrm>
          <a:off x="5932137" y="1244100"/>
          <a:ext cx="1777134" cy="10662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08 Культура, кинематография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2137" y="1244100"/>
        <a:ext cx="1777134" cy="1066280"/>
      </dsp:txXfrm>
    </dsp:sp>
    <dsp:sp modelId="{7D5D5417-072F-4217-88B7-7CBE2031B30E}">
      <dsp:nvSpPr>
        <dsp:cNvPr id="0" name=""/>
        <dsp:cNvSpPr/>
      </dsp:nvSpPr>
      <dsp:spPr>
        <a:xfrm>
          <a:off x="67591" y="2488094"/>
          <a:ext cx="1777134" cy="10662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09 Здравоохранение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591" y="2488094"/>
        <a:ext cx="1777134" cy="1066280"/>
      </dsp:txXfrm>
    </dsp:sp>
    <dsp:sp modelId="{319C7EA4-4BCF-4737-BF36-1AC3070717FA}">
      <dsp:nvSpPr>
        <dsp:cNvPr id="0" name=""/>
        <dsp:cNvSpPr/>
      </dsp:nvSpPr>
      <dsp:spPr>
        <a:xfrm>
          <a:off x="2022440" y="2488094"/>
          <a:ext cx="1777134" cy="10662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Социальная политика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2440" y="2488094"/>
        <a:ext cx="1777134" cy="1066280"/>
      </dsp:txXfrm>
    </dsp:sp>
    <dsp:sp modelId="{18E8C61C-12B2-47E5-BE45-386C87B9B5E8}">
      <dsp:nvSpPr>
        <dsp:cNvPr id="0" name=""/>
        <dsp:cNvSpPr/>
      </dsp:nvSpPr>
      <dsp:spPr>
        <a:xfrm>
          <a:off x="3977288" y="2488094"/>
          <a:ext cx="1777134" cy="10662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 Физическая культура  и спорт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77288" y="2488094"/>
        <a:ext cx="1777134" cy="1066280"/>
      </dsp:txXfrm>
    </dsp:sp>
    <dsp:sp modelId="{232301AC-ECE6-4615-8A2F-1505CA6FCDBD}">
      <dsp:nvSpPr>
        <dsp:cNvPr id="0" name=""/>
        <dsp:cNvSpPr/>
      </dsp:nvSpPr>
      <dsp:spPr>
        <a:xfrm>
          <a:off x="5932137" y="2488094"/>
          <a:ext cx="1777134" cy="10662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 Средства массовой информации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2137" y="2488094"/>
        <a:ext cx="1777134" cy="1066280"/>
      </dsp:txXfrm>
    </dsp:sp>
    <dsp:sp modelId="{3D167EEF-9EFD-4C0C-8994-F3B7BD2F38AF}">
      <dsp:nvSpPr>
        <dsp:cNvPr id="0" name=""/>
        <dsp:cNvSpPr/>
      </dsp:nvSpPr>
      <dsp:spPr>
        <a:xfrm>
          <a:off x="2001523" y="3701828"/>
          <a:ext cx="1777134" cy="109234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 Обслуживание государственного(муниципального) долга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1523" y="3701828"/>
        <a:ext cx="1777134" cy="1092340"/>
      </dsp:txXfrm>
    </dsp:sp>
    <dsp:sp modelId="{F937B982-5088-4D5C-9375-7B9EFBB90BB1}">
      <dsp:nvSpPr>
        <dsp:cNvPr id="0" name=""/>
        <dsp:cNvSpPr/>
      </dsp:nvSpPr>
      <dsp:spPr>
        <a:xfrm>
          <a:off x="3977288" y="3735032"/>
          <a:ext cx="1777134" cy="108645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 Межбюджетные трансферты общего характера бюджетам бюджетной системы РФ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77288" y="3735032"/>
        <a:ext cx="1777134" cy="1086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0.21224</cdr:x>
      <cdr:y>0.56164</cdr:y>
    </cdr:from>
    <cdr:to>
      <cdr:x>0.27012</cdr:x>
      <cdr:y>0.68493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2952328"/>
          <a:ext cx="4320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0.19294</cdr:x>
      <cdr:y>0.53425</cdr:y>
    </cdr:from>
    <cdr:to>
      <cdr:x>0.36368</cdr:x>
      <cdr:y>0.7082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2808330"/>
          <a:ext cx="1274403" cy="914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0.50165</cdr:x>
      <cdr:y>0.64384</cdr:y>
    </cdr:from>
    <cdr:to>
      <cdr:x>0.62416</cdr:x>
      <cdr:y>0.81779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6" y="33843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0.6032</cdr:x>
      <cdr:y>0.188</cdr:y>
    </cdr:from>
    <cdr:to>
      <cdr:x>0.70037</cdr:x>
      <cdr:y>0.2695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63942" y="996625"/>
          <a:ext cx="864083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chemeClr val="tx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0.03249</cdr:x>
      <cdr:y>0</cdr:y>
    </cdr:from>
    <cdr:to>
      <cdr:x>0.17765</cdr:x>
      <cdr:y>0.06329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532" y="-1500174"/>
          <a:ext cx="1266760" cy="314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800" b="1" i="1" dirty="0" err="1" smtClean="0"/>
            <a:t>млн.руб</a:t>
          </a:r>
          <a:r>
            <a:rPr lang="ru-RU" sz="2800" b="1" i="1" dirty="0" smtClean="0"/>
            <a:t>.</a:t>
          </a:r>
          <a:endParaRPr lang="ru-RU" sz="2800" b="1" i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ED397-3552-4850-BBA2-49735E92433E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0C44-A4AE-4BDC-8C0A-9F0E7CEF223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82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80224-D642-4ED9-9109-22EA19770730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68FD-5373-4A53-977B-08D3F212AD4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48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4CF15-F076-4295-9C58-78361254D99A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185-AA89-4C02-86D7-3A45B03302E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89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85F67-1EF8-4CDE-A699-363D84E9F144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C1CE-154A-49F5-B7D2-BDB61CEC3EF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6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0CE7-3A5C-487D-9731-65741B6E5C92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D33-2E15-4953-B103-B2CED904C9C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4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5F1B8-032F-41C8-827C-506BB6FB2DD2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809-6BE8-41E2-9209-675B571A30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40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42534-D3EE-44E0-AF10-78869DE9387A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5491-5D41-4982-9538-1659EAE1A12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7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83029-31F4-4A4C-A009-569919B5F9A3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41DC-AC04-4048-9BE6-ED593D75CAA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5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C7A77-2D96-43BD-B672-14E32EA6EFA4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C9B-3DB0-4174-8EF0-8CE32148E237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46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D5D2C-8A93-4856-B9DF-1E196E823864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17CA-4254-4DE3-9631-54F035B1794F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5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C9A43-4326-4256-9AB0-463285986922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DAA-E6D3-4804-AC3D-B8ED267707B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7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solidFill>
                  <a:srgbClr val="073E87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73E8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41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solidFill>
                  <a:srgbClr val="073E87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73E8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89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solidFill>
                  <a:srgbClr val="073E87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73E8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63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334669" y="46039"/>
            <a:ext cx="782345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50" y="700997"/>
            <a:ext cx="8520593" cy="552724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3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3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0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31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инФинРТ_2016_Импо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4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5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6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7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8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9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0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1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2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3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4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5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6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7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8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8334669" y="46039"/>
            <a:ext cx="782345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3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3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32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8532019" y="46039"/>
            <a:ext cx="584597" cy="3143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A61EDEE5-138E-44C9-839E-A9D6A030367E}" type="slidenum">
              <a:rPr lang="ru-RU" altLang="ru-RU" sz="2400" b="1" smtClean="0">
                <a:solidFill>
                  <a:srgbClr val="BFAE96"/>
                </a:solidFill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ru-RU" altLang="ru-RU" sz="2400" b="1" smtClean="0">
              <a:solidFill>
                <a:srgbClr val="BFAE96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8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40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916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ABD466-4B9E-4CBD-9429-A173ED9E1475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17.02.2026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solidFill>
                  <a:srgbClr val="073E87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73E87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256583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Кукморского муниципального района на 2026год и на плановый период 2027 и 2028 годов</a:t>
            </a:r>
          </a:p>
          <a:p>
            <a:pPr marL="0" indent="0" algn="ctr">
              <a:buNone/>
            </a:pPr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3634"/>
            <a:ext cx="1584176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1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58235"/>
              </p:ext>
            </p:extLst>
          </p:nvPr>
        </p:nvGraphicFramePr>
        <p:xfrm>
          <a:off x="755576" y="2348879"/>
          <a:ext cx="7848872" cy="36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1944216"/>
                <a:gridCol w="1800200"/>
                <a:gridCol w="1800200"/>
              </a:tblGrid>
              <a:tr h="915423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2028год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2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2 836 320,89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3 053 350,1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3 291 521,72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102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2 836 320,89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3 053 350,1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3 291 521,72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0644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(дефицит),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692696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rebuchet MS" pitchFamily="34" charset="0"/>
            </a:endParaRP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консолидированного бюджета Кукморского района на 2026-2028 годы</a:t>
            </a:r>
          </a:p>
          <a:p>
            <a:pPr algn="ctr"/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06983"/>
              </p:ext>
            </p:extLst>
          </p:nvPr>
        </p:nvGraphicFramePr>
        <p:xfrm>
          <a:off x="251519" y="764705"/>
          <a:ext cx="8640959" cy="591663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60934"/>
                <a:gridCol w="1663569"/>
                <a:gridCol w="1229595"/>
                <a:gridCol w="1157266"/>
                <a:gridCol w="1229595"/>
              </a:tblGrid>
              <a:tr h="276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 (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2027г(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2028г(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8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2 836 320,89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3 053 350,1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3 291 521,72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78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ДОХОДЫ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1 062 059,1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1 089 212,4</a:t>
                      </a:r>
                      <a:endParaRPr lang="ru-RU" sz="11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1 131 842,4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8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900 413,1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923 552,7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963 482,8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49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1 03 00000 00 0000 000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45 560,0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46 976,9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46 976,9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8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64 907,0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67 503,8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70 203,7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8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1 06 00000 00 0000 000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37 374,0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37 374,0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37 374,0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8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использование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19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13 555,0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13 555,0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13 555,0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78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22 293,0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22 622,0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22 950,0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19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7 736,0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8 065,0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8 393,0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8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49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12 893,0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12 893,0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12 893,0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8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1 16 00000 00 0000 000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9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1 751 968,79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1 941 515,7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2 136 729,32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8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РФ и муниципальных образований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202 100000 05 0000 000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87 331,90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112 841,60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4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и муниципальных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2 02 20000 05 0000 000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930 337,3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1 024 134,4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1 255 198,4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49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и муниципальных образований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2 02 30000 05 0000 000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734 299,59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804 539,7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881 530,92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332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Сведения о доходах консолидированного бюджета Кукморского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57311393"/>
              </p:ext>
            </p:extLst>
          </p:nvPr>
        </p:nvGraphicFramePr>
        <p:xfrm>
          <a:off x="683568" y="620688"/>
          <a:ext cx="79208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73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1889001"/>
              </p:ext>
            </p:extLst>
          </p:nvPr>
        </p:nvGraphicFramePr>
        <p:xfrm>
          <a:off x="578786" y="799837"/>
          <a:ext cx="82024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8" y="47667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доходов                  </a:t>
            </a:r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консолидированного бюджета 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Кукморского района </a:t>
            </a:r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 2026 год</a:t>
            </a:r>
            <a:endParaRPr lang="en-US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525388"/>
              </p:ext>
            </p:extLst>
          </p:nvPr>
        </p:nvGraphicFramePr>
        <p:xfrm>
          <a:off x="827584" y="1988840"/>
          <a:ext cx="77768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75656" y="620689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Прогноз поступления НДФЛ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консолидированный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 района</a:t>
            </a:r>
          </a:p>
        </p:txBody>
      </p:sp>
    </p:spTree>
    <p:extLst>
      <p:ext uri="{BB962C8B-B14F-4D97-AF65-F5344CB8AC3E}">
        <p14:creationId xmlns:p14="http://schemas.microsoft.com/office/powerpoint/2010/main" val="8988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5028"/>
              </p:ext>
            </p:extLst>
          </p:nvPr>
        </p:nvGraphicFramePr>
        <p:xfrm>
          <a:off x="650979" y="1124744"/>
          <a:ext cx="8200059" cy="1656184"/>
        </p:xfrm>
        <a:graphic>
          <a:graphicData uri="http://schemas.openxmlformats.org/drawingml/2006/table">
            <a:tbl>
              <a:tblPr/>
              <a:tblGrid>
                <a:gridCol w="2342944"/>
                <a:gridCol w="1342103"/>
                <a:gridCol w="1699014"/>
                <a:gridCol w="1353312"/>
                <a:gridCol w="1462686"/>
              </a:tblGrid>
              <a:tr h="837265">
                <a:tc>
                  <a:txBody>
                    <a:bodyPr/>
                    <a:lstStyle/>
                    <a:p>
                      <a:pPr marL="179388" indent="0"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Ожидаемое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2025г (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2026г</a:t>
                      </a:r>
                    </a:p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2027г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2028г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8919">
                <a:tc>
                  <a:txBody>
                    <a:bodyPr/>
                    <a:lstStyle/>
                    <a:p>
                      <a:pPr marL="179388" indent="0"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дорожного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43769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45560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46977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46977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1640" y="4046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Прогноз поступления акцизов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Кукморского муниципального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72306"/>
              </p:ext>
            </p:extLst>
          </p:nvPr>
        </p:nvGraphicFramePr>
        <p:xfrm>
          <a:off x="683568" y="3789040"/>
          <a:ext cx="8208912" cy="2880321"/>
        </p:xfrm>
        <a:graphic>
          <a:graphicData uri="http://schemas.openxmlformats.org/drawingml/2006/table">
            <a:tbl>
              <a:tblPr/>
              <a:tblGrid>
                <a:gridCol w="3160376"/>
                <a:gridCol w="1234524"/>
                <a:gridCol w="1389984"/>
                <a:gridCol w="1387033"/>
                <a:gridCol w="1036995"/>
              </a:tblGrid>
              <a:tr h="673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 (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2027г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2028г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66671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64907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67504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0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53134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51688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53756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по патентной системе налогообложения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11460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11918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301350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Прогноз поступления налогов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совокупный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консолидированный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Кукморского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</p:spTree>
    <p:extLst>
      <p:ext uri="{BB962C8B-B14F-4D97-AF65-F5344CB8AC3E}">
        <p14:creationId xmlns:p14="http://schemas.microsoft.com/office/powerpoint/2010/main" val="39240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96535"/>
              </p:ext>
            </p:extLst>
          </p:nvPr>
        </p:nvGraphicFramePr>
        <p:xfrm>
          <a:off x="755577" y="1123790"/>
          <a:ext cx="7992889" cy="5463263"/>
        </p:xfrm>
        <a:graphic>
          <a:graphicData uri="http://schemas.openxmlformats.org/drawingml/2006/table">
            <a:tbl>
              <a:tblPr/>
              <a:tblGrid>
                <a:gridCol w="2513105"/>
                <a:gridCol w="1159302"/>
                <a:gridCol w="1224136"/>
                <a:gridCol w="1439357"/>
                <a:gridCol w="1656989"/>
              </a:tblGrid>
              <a:tr h="735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Предприятия</a:t>
                      </a:r>
                      <a:r>
                        <a:rPr lang="ru-RU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01.11.2024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01.11.2025</a:t>
                      </a:r>
                      <a:endParaRPr lang="ru-RU" sz="16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рост,  - снижение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01.11.2025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Бюджет. учреждения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208995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7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«КЗМП»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113170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Гиниятов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Абдуллин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-53599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АБ СОФТ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24963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«Евро-ТЕХ»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6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Вахитова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0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СХПК «Урал»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3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«Кукморский ВВК»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25652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4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«Газпром трансгаз»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2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Татавтодор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11868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1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«Расплав»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7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«Сетевая компания»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СХПК «Рассвет»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«СВСЭСС»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1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«Восток»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1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«Мастер и Камень»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Асанбаш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1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«Швейная фабрика»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-1089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Текст 2"/>
          <p:cNvSpPr txBox="1">
            <a:spLocks/>
          </p:cNvSpPr>
          <p:nvPr/>
        </p:nvSpPr>
        <p:spPr>
          <a:xfrm>
            <a:off x="1043608" y="260648"/>
            <a:ext cx="754318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Основные плательщики НДФЛ в бюджет и их доля</a:t>
            </a:r>
          </a:p>
          <a:p>
            <a:pPr algn="ctr">
              <a:lnSpc>
                <a:spcPct val="12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по  состоянию на 01.11.2025 года    (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)                                   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2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15480401"/>
              </p:ext>
            </p:extLst>
          </p:nvPr>
        </p:nvGraphicFramePr>
        <p:xfrm>
          <a:off x="827584" y="1628800"/>
          <a:ext cx="77768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548680"/>
            <a:ext cx="74888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Классификация расходов бюджета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бюджета распределяются по единой классификации для бюджетов бюджетной системы РФ, включающей 14 разделов: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59237"/>
              </p:ext>
            </p:extLst>
          </p:nvPr>
        </p:nvGraphicFramePr>
        <p:xfrm>
          <a:off x="251520" y="692695"/>
          <a:ext cx="8640961" cy="58326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70274"/>
                <a:gridCol w="632004"/>
                <a:gridCol w="983117"/>
                <a:gridCol w="876574"/>
                <a:gridCol w="878992"/>
              </a:tblGrid>
              <a:tr h="335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2028г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1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2 836 320,89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3 053 350,1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3 291 521,72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>
                    <a:solidFill>
                      <a:schemeClr val="bg1"/>
                    </a:solidFill>
                  </a:tcPr>
                </a:tc>
              </a:tr>
              <a:tr h="21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172 576,59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187 689,3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204 116,32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3257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414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ударственной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власти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представительных органов муниципальных образований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11 501,7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11 501,7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11 501,7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414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РФ, высших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исполнительных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органов государственной власти субъектов РФ, местных администраций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70 048,6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80 154,9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92 878,6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335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надзора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13 487,0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13 487,0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13 487,0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317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321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44 953,59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49 960,0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53 663,32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1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7 086,9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7 737,0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8 452,2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414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5 752,7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7 118,0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1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1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123 720,6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117 073,2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113 689,9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1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1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1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6 751,2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1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059,2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113 862,0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110 478,7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1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53 750,9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54 827,2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57 081,3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1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18 065,7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18 793,0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21 120,1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1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35 685,2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36 034,2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35 961,2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1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1 899,0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1 899,0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1 899,0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1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1 899,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260648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 расходах консолидированного бюджета Кукморского района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313344"/>
              </p:ext>
            </p:extLst>
          </p:nvPr>
        </p:nvGraphicFramePr>
        <p:xfrm>
          <a:off x="467544" y="692701"/>
          <a:ext cx="8280918" cy="546442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967361"/>
                <a:gridCol w="621292"/>
                <a:gridCol w="966454"/>
                <a:gridCol w="966454"/>
                <a:gridCol w="759357"/>
              </a:tblGrid>
              <a:tr h="536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 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2028г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1 982 831,9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2 117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968,3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2 269 648,7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383 902,0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369 249,6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359 681,2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402 079,8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1 545 933,6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1 700 644,6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100 134,5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100 134,5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100 134,5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326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66 915,6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71 499,0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76 550,1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31 151,6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32 638,3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331 280,2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359 130,5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388 817,0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331 280,2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359 130,5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388 817,0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1 047,4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1 088,9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1 131,7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Санитарно-эпидемиологическое благополучие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38 724,2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39 907,7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40 949,6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37 944,5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39 108,9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40 149,8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123 403,2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133 900,5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145 012,8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121 339,1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131 836,4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142 948,7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382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  <a:tr h="38811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  <a:p>
                      <a:pPr algn="l" fontAlgn="ctr"/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32 128,5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60 723,2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260648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 расходах консолидированного бюджета Кукморского района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бюджета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44825"/>
            <a:ext cx="8136903" cy="38164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Кукморского муниципального района осуществляется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соответствии с: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Бюджетным кодексом Российской Федерации;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Бюджетным кодексом Республики Татарстан;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Налоговым кодексом Российской Федерации;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Законом Республики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Татарстан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бюджете Республики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Татарстан;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Положением о бюджетном процессе в 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Кукморском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районе;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Прогнозом социально-экономического развития Кукморского муниципального района.</a:t>
            </a:r>
          </a:p>
          <a:p>
            <a:pPr>
              <a:buFontTx/>
              <a:buChar char="-"/>
            </a:pPr>
            <a:endParaRPr lang="ru-RU" sz="1600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5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3241"/>
              </p:ext>
            </p:extLst>
          </p:nvPr>
        </p:nvGraphicFramePr>
        <p:xfrm>
          <a:off x="611560" y="1124744"/>
          <a:ext cx="8280920" cy="5252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40"/>
                <a:gridCol w="7920880"/>
              </a:tblGrid>
              <a:tr h="329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№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99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здравоохранения Кукморского муниципального района  Республики Татарстан на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2024-2026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77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Кукморского муниципального района Республики Татарстан на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77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граждан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Кукморского муниципального района Республики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Татарстан» на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11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качественным жильем и услугами жилищно-коммунального хозяйства населения, благоустройства территории Кукморского муниципального района Республики Татарстан на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77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преступности в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Кукморском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годы" 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66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6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терроризма и экстремизма в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Кукморском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Республики Татарстан на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36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7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в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Кукморском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Республики Татарстан на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22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Кукморского муниципального района Республики Татарстан на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2026годы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43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«Охрана окружающей среды, воспроизводство и использование природных ресурсов Кукморского муниципального района Республики Татарстан на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2024-2026 годы»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33265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Перечень муниципальных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Кукморском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муниципальном районе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54247"/>
              </p:ext>
            </p:extLst>
          </p:nvPr>
        </p:nvGraphicFramePr>
        <p:xfrm>
          <a:off x="611560" y="1013914"/>
          <a:ext cx="8352928" cy="55262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048"/>
                <a:gridCol w="7920880"/>
              </a:tblGrid>
              <a:tr h="32685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молодежной политики, физической культуры и спорта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Кукморском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Республики Татарстан на 2024 – 2026 годы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8291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предпринимательства,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социального предпринимательства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Кукморском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РТ на 2024-2028г»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4122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транспортной системы Кукморского муниципального района Республики Татарстан на 2024 – 2026 годы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 имуществом Кукморского муниципального района Республики Татарстан на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35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Кукморского муниципального района Республики Татарстан на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00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по реализации государственной национальной политики в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Кукморском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муниципальном районе  на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2024-2026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41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«Реализация антикоррупционной политики в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Кукморском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муниципальном районе Республики Татарстан на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2023-2026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0950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«Улучшения условий и охраны труда в </a:t>
                      </a:r>
                      <a:r>
                        <a:rPr lang="ru-RU" sz="14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Кукморском</a:t>
                      </a:r>
                      <a: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2024 - 2026 годы» 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8637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«Улучшение здоровья населения и снижение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смертности в </a:t>
                      </a:r>
                      <a:r>
                        <a:rPr lang="ru-RU" sz="1400" u="none" strike="noStrik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Кукморском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районе»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332656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Перечень муниципальных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Кукморском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муниципальном районе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97062141"/>
              </p:ext>
            </p:extLst>
          </p:nvPr>
        </p:nvGraphicFramePr>
        <p:xfrm>
          <a:off x="539552" y="620688"/>
          <a:ext cx="799288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2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1496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3" y="1196752"/>
            <a:ext cx="8064897" cy="5040559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ru-RU" sz="26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направлениями бюджетной политики Кукморского муниципального района 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pPr marL="0" lvl="0" indent="0" algn="just">
              <a:buNone/>
            </a:pP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- усиление социальной направленности бюджета;</a:t>
            </a:r>
          </a:p>
          <a:p>
            <a:pPr marL="0" lvl="0" indent="0" algn="just">
              <a:buNone/>
            </a:pP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   - применение методов бюджетирования, ориентированных на результат;</a:t>
            </a:r>
          </a:p>
          <a:p>
            <a:pPr marL="0" lvl="0" indent="0" algn="just">
              <a:buNone/>
            </a:pP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   - программно-целевой принцип через распределение бюджетных средств по ведомственным и долгосрочным целевым программам;</a:t>
            </a:r>
          </a:p>
          <a:p>
            <a:pPr marL="0" lvl="0" indent="0" algn="just">
              <a:buNone/>
            </a:pP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   - повышение эффективности работы муниципальных учреждений, направленное на обеспечение доступности и рост качества предоставления муниципальных услуг;</a:t>
            </a:r>
          </a:p>
          <a:p>
            <a:pPr marL="0" lvl="0" indent="0" algn="just">
              <a:buNone/>
            </a:pP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   - совершенствование правового положения муниципальных учреждений;</a:t>
            </a:r>
          </a:p>
          <a:p>
            <a:pPr marL="0" lvl="0" indent="0" algn="just">
              <a:buNone/>
            </a:pP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   - применение нормативного механизма финансирования муниципальных учреждений;</a:t>
            </a:r>
          </a:p>
          <a:p>
            <a:pPr marL="0" lvl="0" indent="0" algn="just">
              <a:buNone/>
            </a:pP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   - непринятие бюджетных обязательств, не обеспеченных источниками финансирования; </a:t>
            </a:r>
          </a:p>
          <a:p>
            <a:pPr marL="0" lvl="0" indent="0" algn="just">
              <a:buNone/>
            </a:pP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   - совершенствование подходов к осуществлению муниципальных закупок товаров, работ и услуг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2318962"/>
            <a:ext cx="7521575" cy="114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0" y="747091"/>
            <a:ext cx="805098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9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052736"/>
            <a:ext cx="734481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8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416824" cy="58785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включают в себя:</a:t>
            </a:r>
          </a:p>
          <a:p>
            <a:pPr algn="just"/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бюджетам субъектов Российской Федерации в целях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</a:t>
            </a:r>
          </a:p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бюджетам субъектов Российской Федерации в целях финансового обеспечения расходных обязательств субъектов Российской Федерации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целевые средства, передаваемые из одного бюджета бюджетной системы РФ  в другой бюджет, которые не относятся к дотациям, субсидиям, субвенциям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39171"/>
              </p:ext>
            </p:extLst>
          </p:nvPr>
        </p:nvGraphicFramePr>
        <p:xfrm>
          <a:off x="539552" y="404664"/>
          <a:ext cx="8208912" cy="63409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2048"/>
                <a:gridCol w="3432021"/>
                <a:gridCol w="672435"/>
                <a:gridCol w="850584"/>
                <a:gridCol w="940608"/>
                <a:gridCol w="940608"/>
                <a:gridCol w="940608"/>
              </a:tblGrid>
              <a:tr h="28803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Прогноз социально-экономического развития Кукморского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района</a:t>
                      </a:r>
                      <a:endParaRPr lang="ru-RU" sz="1400" b="1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4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2025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2026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2027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2028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оценка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Прогноз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Численность населения (среднегодовая)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человек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51.14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51,12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51,10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51,05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240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Валовой территориальный продукт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руб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25 057,89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27 435,54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30 049,07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32 984,72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38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Доля малого и среднего бизнеса в валовом территориальном продукте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45,70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45,90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46,30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46,50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567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руб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8 106 703,00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8 621 720,00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9 216 274,00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9 843 440,00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38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Оборот малых и средних предприятий, включая </a:t>
                      </a:r>
                      <a:r>
                        <a:rPr lang="ru-RU" sz="1100" u="none" strike="noStrike" dirty="0" err="1">
                          <a:effectLst/>
                        </a:rPr>
                        <a:t>микропредприятия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руб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26 783 401,00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28 658 239,00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30 807 606,00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33 179 791,00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38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Продукция сельского хозяйства в хозяйствах всех категорий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руб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11 565 986,00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12 028 625,00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12 509 770,00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13 010 160,00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38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руб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7 973 114,00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8 647 560,00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9 325 980,00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10 018 800,00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38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Объем работ, выполненных по виду деятельности "Строительство"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руб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1 350 000,00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1 380 000,00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1 420 000,00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1 470 000,00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38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Ввод в эксплуатацию жилых домов за счет всех источников финансирования</a:t>
                      </a:r>
                      <a:endParaRPr lang="ru-RU" sz="1100" b="0" i="0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тыс. кв. м.</a:t>
                      </a:r>
                      <a:endParaRPr lang="ru-RU" sz="1100" b="0" i="0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29,00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29,00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29,00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29,00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194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Оборот розничной торговли</a:t>
                      </a:r>
                      <a:endParaRPr lang="ru-RU" sz="1100" b="0" i="0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руб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6602500,0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7175266,0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7738380,0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8361780,0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194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Объем платных услуг населению</a:t>
                      </a:r>
                      <a:endParaRPr lang="ru-RU" sz="1100" b="0" i="0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руб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341 800,00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365 726,00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385 620,00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405 100,00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194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Фонд заработной платы </a:t>
                      </a:r>
                      <a:endParaRPr lang="ru-RU" sz="1100" b="0" i="0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руб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7062976,84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7673196,02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8171953,76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8703130,75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38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Среднемесячная номинальная начисленная заработная плата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рублей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59754,46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64917,06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69066,55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73406,97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38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Поступление налоговых и неналоговых платежей в местный бюджет - всего</a:t>
                      </a:r>
                      <a:endParaRPr lang="ru-RU" sz="1100" b="0" i="0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руб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1 207 734,50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1 301 937,80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1 406 092,80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1 518 580,00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38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 том числе налог на доходы физических лиц</a:t>
                      </a:r>
                      <a:endParaRPr lang="ru-RU" sz="1100" b="0" i="0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руб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995 630,00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1 075 280,00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1 163 450,00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1 260 015,00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  <a:tr h="38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Численность зарегистрированных безработных (на конец периода)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</a:t>
                      </a:r>
                      <a:endParaRPr lang="ru-RU" sz="11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30,00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30,00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30,00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30,00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1" marR="7151" marT="7151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0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48072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подходы к формированию</a:t>
            </a:r>
          </a:p>
          <a:p>
            <a:pPr algn="ctr">
              <a:lnSpc>
                <a:spcPct val="90000"/>
              </a:lnSpc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бюджета Кукморского муниципального района</a:t>
            </a:r>
            <a:endParaRPr lang="ru-RU" alt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6661"/>
              </p:ext>
            </p:extLst>
          </p:nvPr>
        </p:nvGraphicFramePr>
        <p:xfrm>
          <a:off x="822325" y="1100138"/>
          <a:ext cx="8136903" cy="5168589"/>
        </p:xfrm>
        <a:graphic>
          <a:graphicData uri="http://schemas.openxmlformats.org/drawingml/2006/table">
            <a:tbl>
              <a:tblPr/>
              <a:tblGrid>
                <a:gridCol w="3188815"/>
                <a:gridCol w="1700745"/>
                <a:gridCol w="1611668"/>
                <a:gridCol w="1635675"/>
              </a:tblGrid>
              <a:tr h="3425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2026г.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2027г.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2028г.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45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 доллара (среднегодовой), рублей за доллар США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100,2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103,5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Инфляция, рост, %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75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работников государственных и муниципальных учреждений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01.01.2026 г. на 10,0 %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01.01.2027 г. на 10,0 %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01.01.2028 г. на 10,0 %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53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отдельных категорий работников бюджетной сферы (обозначенных в Указах Президента РФ от 07.05.2012г. №597, от 01.06.2012г. №761, от 28.12.2012.г. № 1688)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 с Указами Президента РФ от 07.05.2012г. №597, от 01.06.2012г. №761, от 28.12.2012.г. № 1688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в органах государственного и муниципального управления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01.01.2026 г. на 10,0 %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01.01.2027 г. на 10,0 %</a:t>
                      </a:r>
                    </a:p>
                  </a:txBody>
                  <a:tcPr marL="38576" marR="38576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01.01.2028 г. на 10,0 %</a:t>
                      </a:r>
                    </a:p>
                  </a:txBody>
                  <a:tcPr marL="38576" marR="38576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2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Публичные обязательства (денежные выплаты населению)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01.01.2026 г. на 4,0 %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01.01.2027 г. на 4,0 %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01.01.2028 г. на 4,0 %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03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Стипендии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01.09.2026 г. на 4,0 %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01.09.2027 г. на 4,0 %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01.09.2028 г. на 4,0 %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Продукты питания, медикаменты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01.01.2026 г. на 4,0 %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01.01.2027 г. на 4,0 %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01.01.2028 г. на 4,0 %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4434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01.07.2026 г. на 10,2%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01.07.2027 г. на 7,7 %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01.07.2028 г. на 5,6 %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3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по другим статьям бюджетной классификации расходов бюджетов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уровне 2025 года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5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910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Кукморского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4"/>
          <p:cNvGrpSpPr>
            <a:grpSpLocks/>
          </p:cNvGrpSpPr>
          <p:nvPr/>
        </p:nvGrpSpPr>
        <p:grpSpPr bwMode="auto">
          <a:xfrm>
            <a:off x="611560" y="1916832"/>
            <a:ext cx="7992888" cy="4102060"/>
            <a:chOff x="1547119" y="2652855"/>
            <a:chExt cx="9394171" cy="230313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47119" y="3050237"/>
              <a:ext cx="2699019" cy="190574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3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r>
                <a: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/>
              </a:r>
              <a:br>
                <a: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бюджет</a:t>
              </a:r>
              <a:r>
                <a: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/>
              </a:r>
              <a:br>
                <a: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ru-RU" sz="2400" dirty="0" err="1" smtClean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муниципаль-ного</a:t>
              </a:r>
              <a:r>
                <a:rPr lang="ru-RU" sz="2400" dirty="0" smtClean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 района</a:t>
              </a:r>
              <a:endParaRPr lang="ru-RU" sz="2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685919" y="3055834"/>
              <a:ext cx="2907002" cy="1900152"/>
            </a:xfrm>
            <a:prstGeom prst="roundRect">
              <a:avLst/>
            </a:prstGeom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36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r>
                <a: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/>
              </a:r>
              <a:br>
                <a: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ru-RU" sz="2400" dirty="0" smtClean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бюджет</a:t>
              </a:r>
              <a:r>
                <a: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/>
              </a:r>
              <a:br>
                <a: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ru-RU" sz="2400" dirty="0" smtClean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городского </a:t>
              </a:r>
            </a:p>
            <a:p>
              <a:pPr algn="ctr">
                <a:defRPr/>
              </a:pPr>
              <a:r>
                <a:rPr lang="ru-RU" sz="2400" dirty="0" smtClean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поселения</a:t>
              </a:r>
              <a:endParaRPr lang="ru-RU" sz="2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032700" y="3088016"/>
              <a:ext cx="2908589" cy="1867970"/>
            </a:xfrm>
            <a:prstGeom prst="roundRect">
              <a:avLst/>
            </a:prstGeom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36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29</a:t>
              </a:r>
              <a:endParaRPr lang="ru-RU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бюджетов</a:t>
              </a:r>
              <a:br>
                <a: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ru-RU" sz="2400" dirty="0" smtClean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сельских</a:t>
              </a:r>
            </a:p>
            <a:p>
              <a:pPr algn="ctr">
                <a:defRPr/>
              </a:pPr>
              <a:r>
                <a:rPr lang="ru-RU" sz="2400" dirty="0" smtClean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поселений</a:t>
              </a:r>
              <a:endParaRPr lang="ru-RU" sz="2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" name="Правая фигурная скобка 9"/>
            <p:cNvSpPr/>
            <p:nvPr/>
          </p:nvSpPr>
          <p:spPr>
            <a:xfrm rot="5400000" flipH="1">
              <a:off x="6121772" y="-1921797"/>
              <a:ext cx="244865" cy="939417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7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инфинРТ_2010">
    <a:dk1>
      <a:sysClr val="windowText" lastClr="000000"/>
    </a:dk1>
    <a:lt1>
      <a:sysClr val="window" lastClr="FFFFFF"/>
    </a:lt1>
    <a:dk2>
      <a:srgbClr val="1F497D"/>
    </a:dk2>
    <a:lt2>
      <a:srgbClr val="FFFFD9"/>
    </a:lt2>
    <a:accent1>
      <a:srgbClr val="4F81BD"/>
    </a:accent1>
    <a:accent2>
      <a:srgbClr val="C00000"/>
    </a:accent2>
    <a:accent3>
      <a:srgbClr val="0B9A0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1450</TotalTime>
  <Words>2548</Words>
  <Application>Microsoft Office PowerPoint</Application>
  <PresentationFormat>Экран (4:3)</PresentationFormat>
  <Paragraphs>765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Углы</vt:lpstr>
      <vt:lpstr>Волна</vt:lpstr>
      <vt:lpstr>Презентация PowerPoint</vt:lpstr>
      <vt:lpstr>Формирование и исполнение бюджета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Бюджеты Кукморского муниципального района Республики Татарстан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Кукморского муниципального района в сфере «Управление муниципальными финансами»  Управление бюджетными доходами и расходами</dc:title>
  <dc:creator>Алсу Аглямзянова</dc:creator>
  <cp:lastModifiedBy>Алсу Аглямзянова</cp:lastModifiedBy>
  <cp:revision>184</cp:revision>
  <dcterms:created xsi:type="dcterms:W3CDTF">2018-05-24T11:02:13Z</dcterms:created>
  <dcterms:modified xsi:type="dcterms:W3CDTF">2026-02-17T11:32:08Z</dcterms:modified>
</cp:coreProperties>
</file>