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sldIdLst>
    <p:sldId id="273" r:id="rId2"/>
    <p:sldId id="283" r:id="rId3"/>
    <p:sldId id="290" r:id="rId4"/>
    <p:sldId id="293" r:id="rId5"/>
    <p:sldId id="276" r:id="rId6"/>
    <p:sldId id="299" r:id="rId7"/>
    <p:sldId id="295" r:id="rId8"/>
    <p:sldId id="278" r:id="rId9"/>
    <p:sldId id="274" r:id="rId10"/>
    <p:sldId id="288" r:id="rId11"/>
    <p:sldId id="280" r:id="rId12"/>
    <p:sldId id="289" r:id="rId13"/>
    <p:sldId id="275" r:id="rId14"/>
    <p:sldId id="29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DB1D7CE-E9CE-45D0-988E-DFA893E9A888}">
          <p14:sldIdLst>
            <p14:sldId id="273"/>
            <p14:sldId id="283"/>
          </p14:sldIdLst>
        </p14:section>
        <p14:section name="Раздел без заголовка" id="{80E7B0F1-87B9-431E-9ED8-A4FBBAF67A05}">
          <p14:sldIdLst>
            <p14:sldId id="290"/>
            <p14:sldId id="293"/>
            <p14:sldId id="276"/>
            <p14:sldId id="299"/>
            <p14:sldId id="295"/>
            <p14:sldId id="278"/>
            <p14:sldId id="274"/>
            <p14:sldId id="288"/>
            <p14:sldId id="280"/>
            <p14:sldId id="289"/>
            <p14:sldId id="275"/>
            <p14:sldId id="29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995" autoAdjust="0"/>
    <p:restoredTop sz="94660"/>
  </p:normalViewPr>
  <p:slideViewPr>
    <p:cSldViewPr>
      <p:cViewPr>
        <p:scale>
          <a:sx n="105" d="100"/>
          <a:sy n="105" d="100"/>
        </p:scale>
        <p:origin x="-1794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Лист1!$A$1</c:f>
              <c:strCache>
                <c:ptCount val="1"/>
                <c:pt idx="0">
                  <c:v>Столбец2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доходы - 1066518,9 тыс.руб</c:v>
                </c:pt>
                <c:pt idx="1">
                  <c:v>Неналоговые доходы - 22293,0 тыс.руб</c:v>
                </c:pt>
                <c:pt idx="2">
                  <c:v>Безвозмездные поступления - 2204583,39 тыс.руб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0.32</c:v>
                </c:pt>
                <c:pt idx="1">
                  <c:v>0.01</c:v>
                </c:pt>
                <c:pt idx="2">
                  <c:v>0.67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5884443395178316"/>
          <c:y val="0.18577333999925935"/>
          <c:w val="0.33156526846811257"/>
          <c:h val="0.32912162302117093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dirty="0"/>
              <a:t>Структура расходов консолидированного бюджета Кукморского района по отраслям на 2026 год</a:t>
            </a:r>
          </a:p>
        </c:rich>
      </c:tx>
      <c:layout/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консолидированного бюджетаКукморского муниципального района по отраслям на 2025год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Управление - 175379,29тыс.руб</c:v>
                </c:pt>
                <c:pt idx="1">
                  <c:v>ЖКХ - 409493,3тыс.руб</c:v>
                </c:pt>
                <c:pt idx="2">
                  <c:v>Образование - 2069324,5тыс.руб</c:v>
                </c:pt>
                <c:pt idx="3">
                  <c:v>Культура - 331280,2тыс.руб</c:v>
                </c:pt>
                <c:pt idx="4">
                  <c:v>Физическая культура и спорт - 123403,2тыс.руб</c:v>
                </c:pt>
                <c:pt idx="5">
                  <c:v>Другие - 184514,8тыс.руб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0.05</c:v>
                </c:pt>
                <c:pt idx="1">
                  <c:v>0.12</c:v>
                </c:pt>
                <c:pt idx="2">
                  <c:v>0.63</c:v>
                </c:pt>
                <c:pt idx="3">
                  <c:v>0.1</c:v>
                </c:pt>
                <c:pt idx="4">
                  <c:v>0.04</c:v>
                </c:pt>
                <c:pt idx="5">
                  <c:v>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4107832264669007"/>
          <c:y val="0.33351082335880811"/>
          <c:w val="0.2979444689631835"/>
          <c:h val="0.4620995565057335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442682-4639-4031-9898-A0A04948302C}" type="doc">
      <dgm:prSet loTypeId="urn:microsoft.com/office/officeart/2005/8/layout/radial4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FC2F4E85-D113-47E5-A5BE-B7F2FC156DAE}">
      <dgm:prSet phldrT="[Текст]"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ДОХОД БЮДЖЕТА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7A5571AB-938E-445B-92EA-8DDD8F1735B5}" type="parTrans" cxnId="{68D65BE6-F828-4DE9-A68B-7B0A2A0E7967}">
      <dgm:prSet/>
      <dgm:spPr/>
      <dgm:t>
        <a:bodyPr/>
        <a:lstStyle/>
        <a:p>
          <a:endParaRPr lang="ru-RU"/>
        </a:p>
      </dgm:t>
    </dgm:pt>
    <dgm:pt modelId="{02FCCED2-9327-45A5-832C-08CDF6D3AF8D}" type="sibTrans" cxnId="{68D65BE6-F828-4DE9-A68B-7B0A2A0E7967}">
      <dgm:prSet/>
      <dgm:spPr/>
      <dgm:t>
        <a:bodyPr/>
        <a:lstStyle/>
        <a:p>
          <a:endParaRPr lang="ru-RU"/>
        </a:p>
      </dgm:t>
    </dgm:pt>
    <dgm:pt modelId="{11F3303E-CCB0-42FF-A499-D3BA6D5C223F}">
      <dgm:prSet custT="1"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Налоговые доходы 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– доходы от предусмотренных законодательством Российской Федерации федеральных налогов и сборов, в том числе от налогов, предусмотренных специальными налоговыми режимами, и законодательством Республики Татарстан от региональных налогов 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E1EC586C-4A9C-451C-B135-00ED1902F609}" type="parTrans" cxnId="{85F7FFBE-9206-4324-B4F5-C0C73411D696}">
      <dgm:prSet/>
      <dgm:spPr/>
      <dgm:t>
        <a:bodyPr/>
        <a:lstStyle/>
        <a:p>
          <a:endParaRPr lang="ru-RU"/>
        </a:p>
      </dgm:t>
    </dgm:pt>
    <dgm:pt modelId="{A2CDD7DC-AFDB-4CA8-A5CB-F284449E91D2}" type="sibTrans" cxnId="{85F7FFBE-9206-4324-B4F5-C0C73411D696}">
      <dgm:prSet/>
      <dgm:spPr/>
      <dgm:t>
        <a:bodyPr/>
        <a:lstStyle/>
        <a:p>
          <a:endParaRPr lang="ru-RU"/>
        </a:p>
      </dgm:t>
    </dgm:pt>
    <dgm:pt modelId="{172C2D64-2282-472F-A137-61006585A4FC}">
      <dgm:prSet custT="1"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Неналоговые доходы 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- платежи, которые включают в себя возмездные операции от прямого предоставления государством в пользование имущества и природных ресурсов, от различного вида услуг, а также платежи в виде штрафов или иных санкций за нарушение законодательства</a:t>
          </a:r>
        </a:p>
      </dgm:t>
    </dgm:pt>
    <dgm:pt modelId="{B0B7C82D-2CD3-4263-A0D8-C3A1AA2CD38D}" type="parTrans" cxnId="{8055741E-9717-4956-96B5-251DD634C7F3}">
      <dgm:prSet/>
      <dgm:spPr/>
      <dgm:t>
        <a:bodyPr/>
        <a:lstStyle/>
        <a:p>
          <a:endParaRPr lang="ru-RU"/>
        </a:p>
      </dgm:t>
    </dgm:pt>
    <dgm:pt modelId="{58FA51E2-F44C-4F79-83D7-DD012CA4FA5C}" type="sibTrans" cxnId="{8055741E-9717-4956-96B5-251DD634C7F3}">
      <dgm:prSet/>
      <dgm:spPr/>
      <dgm:t>
        <a:bodyPr/>
        <a:lstStyle/>
        <a:p>
          <a:endParaRPr lang="ru-RU"/>
        </a:p>
      </dgm:t>
    </dgm:pt>
    <dgm:pt modelId="{58B0D1F4-8CC1-4294-AEF2-A3602250E2D1}">
      <dgm:prSet custT="1"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Безвозмездные поступления 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– поступающие в бюджет денежные средства на безвозвратной и безвозмездной основе из других бюджетов  (межбюджетные трансферты в виде дотаций, субсидий, субвенций и иных межбюджетных трансфертов), а также перечисления от физических и юридических лиц</a:t>
          </a:r>
        </a:p>
      </dgm:t>
    </dgm:pt>
    <dgm:pt modelId="{1EE4AAB3-FAE5-4B28-9934-EADA27478466}" type="parTrans" cxnId="{99211802-8C8F-4917-A00B-0AA96E7494DA}">
      <dgm:prSet/>
      <dgm:spPr/>
      <dgm:t>
        <a:bodyPr/>
        <a:lstStyle/>
        <a:p>
          <a:endParaRPr lang="ru-RU"/>
        </a:p>
      </dgm:t>
    </dgm:pt>
    <dgm:pt modelId="{30902C5E-5034-4300-A33B-C0A3FEB58F0D}" type="sibTrans" cxnId="{99211802-8C8F-4917-A00B-0AA96E7494DA}">
      <dgm:prSet/>
      <dgm:spPr/>
      <dgm:t>
        <a:bodyPr/>
        <a:lstStyle/>
        <a:p>
          <a:endParaRPr lang="ru-RU"/>
        </a:p>
      </dgm:t>
    </dgm:pt>
    <dgm:pt modelId="{933C309D-2078-43CE-912E-A0B0058F6CE5}">
      <dgm:prSet/>
      <dgm:spPr/>
      <dgm:t>
        <a:bodyPr/>
        <a:lstStyle/>
        <a:p>
          <a:endParaRPr lang="ru-RU"/>
        </a:p>
      </dgm:t>
    </dgm:pt>
    <dgm:pt modelId="{97AD68D7-B0A1-4020-9BCE-2A01254CA6A0}" type="parTrans" cxnId="{EFCD5AB2-8810-4832-8558-A94C5AB71B81}">
      <dgm:prSet/>
      <dgm:spPr/>
      <dgm:t>
        <a:bodyPr/>
        <a:lstStyle/>
        <a:p>
          <a:endParaRPr lang="ru-RU"/>
        </a:p>
      </dgm:t>
    </dgm:pt>
    <dgm:pt modelId="{C0CB155C-7684-4542-ABBF-7179E91EFDE7}" type="sibTrans" cxnId="{EFCD5AB2-8810-4832-8558-A94C5AB71B81}">
      <dgm:prSet/>
      <dgm:spPr/>
      <dgm:t>
        <a:bodyPr/>
        <a:lstStyle/>
        <a:p>
          <a:endParaRPr lang="ru-RU"/>
        </a:p>
      </dgm:t>
    </dgm:pt>
    <dgm:pt modelId="{6588D977-8A91-443C-8989-B43E2CE17769}" type="pres">
      <dgm:prSet presAssocID="{20442682-4639-4031-9898-A0A04948302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19A164-9540-40B4-8FB2-694AA3CE133C}" type="pres">
      <dgm:prSet presAssocID="{FC2F4E85-D113-47E5-A5BE-B7F2FC156DAE}" presName="centerShape" presStyleLbl="node0" presStyleIdx="0" presStyleCnt="1"/>
      <dgm:spPr/>
      <dgm:t>
        <a:bodyPr/>
        <a:lstStyle/>
        <a:p>
          <a:endParaRPr lang="ru-RU"/>
        </a:p>
      </dgm:t>
    </dgm:pt>
    <dgm:pt modelId="{B93D15B6-9F7F-4E33-8AB5-96D881BC5062}" type="pres">
      <dgm:prSet presAssocID="{E1EC586C-4A9C-451C-B135-00ED1902F609}" presName="parTrans" presStyleLbl="bgSibTrans2D1" presStyleIdx="0" presStyleCnt="3" custScaleX="110962"/>
      <dgm:spPr/>
      <dgm:t>
        <a:bodyPr/>
        <a:lstStyle/>
        <a:p>
          <a:endParaRPr lang="ru-RU"/>
        </a:p>
      </dgm:t>
    </dgm:pt>
    <dgm:pt modelId="{15D0941B-AF9D-4006-B42A-0219DE08CA7F}" type="pres">
      <dgm:prSet presAssocID="{11F3303E-CCB0-42FF-A499-D3BA6D5C223F}" presName="node" presStyleLbl="node1" presStyleIdx="0" presStyleCnt="3" custScaleX="125702" custScaleY="114885" custRadScaleRad="113443" custRadScaleInc="-77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D9C3B9-1D45-4DC1-B177-4EB3D88F19BB}" type="pres">
      <dgm:prSet presAssocID="{B0B7C82D-2CD3-4263-A0D8-C3A1AA2CD38D}" presName="parTrans" presStyleLbl="bgSibTrans2D1" presStyleIdx="1" presStyleCnt="3" custScaleX="110183"/>
      <dgm:spPr/>
      <dgm:t>
        <a:bodyPr/>
        <a:lstStyle/>
        <a:p>
          <a:endParaRPr lang="ru-RU"/>
        </a:p>
      </dgm:t>
    </dgm:pt>
    <dgm:pt modelId="{654AAE35-5D0A-42BB-80E6-CFC84D688BDD}" type="pres">
      <dgm:prSet presAssocID="{172C2D64-2282-472F-A137-61006585A4FC}" presName="node" presStyleLbl="node1" presStyleIdx="1" presStyleCnt="3" custScaleX="1250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5B2F25-BE14-471D-BD1E-4AAEBDA8A1A0}" type="pres">
      <dgm:prSet presAssocID="{1EE4AAB3-FAE5-4B28-9934-EADA27478466}" presName="parTrans" presStyleLbl="bgSibTrans2D1" presStyleIdx="2" presStyleCnt="3" custScaleX="109235"/>
      <dgm:spPr/>
      <dgm:t>
        <a:bodyPr/>
        <a:lstStyle/>
        <a:p>
          <a:endParaRPr lang="ru-RU"/>
        </a:p>
      </dgm:t>
    </dgm:pt>
    <dgm:pt modelId="{04924DBE-07F8-4B53-B76E-27C2790A2A51}" type="pres">
      <dgm:prSet presAssocID="{58B0D1F4-8CC1-4294-AEF2-A3602250E2D1}" presName="node" presStyleLbl="node1" presStyleIdx="2" presStyleCnt="3" custScaleX="126177" custScaleY="107328" custRadScaleRad="109305" custRadScaleInc="7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A68769-4645-469F-8DE6-74F60EFB1766}" type="presOf" srcId="{1EE4AAB3-FAE5-4B28-9934-EADA27478466}" destId="{915B2F25-BE14-471D-BD1E-4AAEBDA8A1A0}" srcOrd="0" destOrd="0" presId="urn:microsoft.com/office/officeart/2005/8/layout/radial4"/>
    <dgm:cxn modelId="{8BEDF898-A84D-4C55-A736-76FF4501B32B}" type="presOf" srcId="{B0B7C82D-2CD3-4263-A0D8-C3A1AA2CD38D}" destId="{56D9C3B9-1D45-4DC1-B177-4EB3D88F19BB}" srcOrd="0" destOrd="0" presId="urn:microsoft.com/office/officeart/2005/8/layout/radial4"/>
    <dgm:cxn modelId="{8055741E-9717-4956-96B5-251DD634C7F3}" srcId="{FC2F4E85-D113-47E5-A5BE-B7F2FC156DAE}" destId="{172C2D64-2282-472F-A137-61006585A4FC}" srcOrd="1" destOrd="0" parTransId="{B0B7C82D-2CD3-4263-A0D8-C3A1AA2CD38D}" sibTransId="{58FA51E2-F44C-4F79-83D7-DD012CA4FA5C}"/>
    <dgm:cxn modelId="{2BE5AE33-8D7B-4FAB-90A6-0828DAF98B71}" type="presOf" srcId="{172C2D64-2282-472F-A137-61006585A4FC}" destId="{654AAE35-5D0A-42BB-80E6-CFC84D688BDD}" srcOrd="0" destOrd="0" presId="urn:microsoft.com/office/officeart/2005/8/layout/radial4"/>
    <dgm:cxn modelId="{6A51BE68-B4F9-4FFC-8583-D8CC9C5BCDE3}" type="presOf" srcId="{FC2F4E85-D113-47E5-A5BE-B7F2FC156DAE}" destId="{A219A164-9540-40B4-8FB2-694AA3CE133C}" srcOrd="0" destOrd="0" presId="urn:microsoft.com/office/officeart/2005/8/layout/radial4"/>
    <dgm:cxn modelId="{99211802-8C8F-4917-A00B-0AA96E7494DA}" srcId="{FC2F4E85-D113-47E5-A5BE-B7F2FC156DAE}" destId="{58B0D1F4-8CC1-4294-AEF2-A3602250E2D1}" srcOrd="2" destOrd="0" parTransId="{1EE4AAB3-FAE5-4B28-9934-EADA27478466}" sibTransId="{30902C5E-5034-4300-A33B-C0A3FEB58F0D}"/>
    <dgm:cxn modelId="{EFCD5AB2-8810-4832-8558-A94C5AB71B81}" srcId="{20442682-4639-4031-9898-A0A04948302C}" destId="{933C309D-2078-43CE-912E-A0B0058F6CE5}" srcOrd="1" destOrd="0" parTransId="{97AD68D7-B0A1-4020-9BCE-2A01254CA6A0}" sibTransId="{C0CB155C-7684-4542-ABBF-7179E91EFDE7}"/>
    <dgm:cxn modelId="{68D65BE6-F828-4DE9-A68B-7B0A2A0E7967}" srcId="{20442682-4639-4031-9898-A0A04948302C}" destId="{FC2F4E85-D113-47E5-A5BE-B7F2FC156DAE}" srcOrd="0" destOrd="0" parTransId="{7A5571AB-938E-445B-92EA-8DDD8F1735B5}" sibTransId="{02FCCED2-9327-45A5-832C-08CDF6D3AF8D}"/>
    <dgm:cxn modelId="{85F7FFBE-9206-4324-B4F5-C0C73411D696}" srcId="{FC2F4E85-D113-47E5-A5BE-B7F2FC156DAE}" destId="{11F3303E-CCB0-42FF-A499-D3BA6D5C223F}" srcOrd="0" destOrd="0" parTransId="{E1EC586C-4A9C-451C-B135-00ED1902F609}" sibTransId="{A2CDD7DC-AFDB-4CA8-A5CB-F284449E91D2}"/>
    <dgm:cxn modelId="{FE6BECB3-80AD-42CF-9A05-038524AC2A66}" type="presOf" srcId="{58B0D1F4-8CC1-4294-AEF2-A3602250E2D1}" destId="{04924DBE-07F8-4B53-B76E-27C2790A2A51}" srcOrd="0" destOrd="0" presId="urn:microsoft.com/office/officeart/2005/8/layout/radial4"/>
    <dgm:cxn modelId="{75502F93-E96F-4FA2-8CFB-EB893125FFF6}" type="presOf" srcId="{E1EC586C-4A9C-451C-B135-00ED1902F609}" destId="{B93D15B6-9F7F-4E33-8AB5-96D881BC5062}" srcOrd="0" destOrd="0" presId="urn:microsoft.com/office/officeart/2005/8/layout/radial4"/>
    <dgm:cxn modelId="{B74AF9F4-72E1-43DA-9F8C-2D5038140050}" type="presOf" srcId="{20442682-4639-4031-9898-A0A04948302C}" destId="{6588D977-8A91-443C-8989-B43E2CE17769}" srcOrd="0" destOrd="0" presId="urn:microsoft.com/office/officeart/2005/8/layout/radial4"/>
    <dgm:cxn modelId="{4509E69E-7024-4DDF-951B-72E14262303B}" type="presOf" srcId="{11F3303E-CCB0-42FF-A499-D3BA6D5C223F}" destId="{15D0941B-AF9D-4006-B42A-0219DE08CA7F}" srcOrd="0" destOrd="0" presId="urn:microsoft.com/office/officeart/2005/8/layout/radial4"/>
    <dgm:cxn modelId="{E830171F-F8F0-48CA-A40D-A2C8F3645770}" type="presParOf" srcId="{6588D977-8A91-443C-8989-B43E2CE17769}" destId="{A219A164-9540-40B4-8FB2-694AA3CE133C}" srcOrd="0" destOrd="0" presId="urn:microsoft.com/office/officeart/2005/8/layout/radial4"/>
    <dgm:cxn modelId="{E93E846E-BC60-4F77-8D50-B6195CE0D22C}" type="presParOf" srcId="{6588D977-8A91-443C-8989-B43E2CE17769}" destId="{B93D15B6-9F7F-4E33-8AB5-96D881BC5062}" srcOrd="1" destOrd="0" presId="urn:microsoft.com/office/officeart/2005/8/layout/radial4"/>
    <dgm:cxn modelId="{B88EE6ED-DB17-4503-A383-F945EBA6D8F5}" type="presParOf" srcId="{6588D977-8A91-443C-8989-B43E2CE17769}" destId="{15D0941B-AF9D-4006-B42A-0219DE08CA7F}" srcOrd="2" destOrd="0" presId="urn:microsoft.com/office/officeart/2005/8/layout/radial4"/>
    <dgm:cxn modelId="{8B999B07-6224-46B0-8B72-FD28E9C348ED}" type="presParOf" srcId="{6588D977-8A91-443C-8989-B43E2CE17769}" destId="{56D9C3B9-1D45-4DC1-B177-4EB3D88F19BB}" srcOrd="3" destOrd="0" presId="urn:microsoft.com/office/officeart/2005/8/layout/radial4"/>
    <dgm:cxn modelId="{ED086A56-F218-4920-81D7-03D3C3A4C154}" type="presParOf" srcId="{6588D977-8A91-443C-8989-B43E2CE17769}" destId="{654AAE35-5D0A-42BB-80E6-CFC84D688BDD}" srcOrd="4" destOrd="0" presId="urn:microsoft.com/office/officeart/2005/8/layout/radial4"/>
    <dgm:cxn modelId="{2066AB2B-0DD4-4BC6-AD04-A9D95609F23C}" type="presParOf" srcId="{6588D977-8A91-443C-8989-B43E2CE17769}" destId="{915B2F25-BE14-471D-BD1E-4AAEBDA8A1A0}" srcOrd="5" destOrd="0" presId="urn:microsoft.com/office/officeart/2005/8/layout/radial4"/>
    <dgm:cxn modelId="{CBA48C9E-2B93-47A1-AEEB-7712E05D94BA}" type="presParOf" srcId="{6588D977-8A91-443C-8989-B43E2CE17769}" destId="{04924DBE-07F8-4B53-B76E-27C2790A2A51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C7744D-F836-439D-91A5-1D81A2E1704D}" type="doc">
      <dgm:prSet loTypeId="urn:microsoft.com/office/officeart/2005/8/layout/hList6" loCatId="list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8DB25C4B-1BAA-42B9-B3FF-E35F9F0E1582}">
      <dgm:prSet phldrT="[Текст]" custT="1"/>
      <dgm:spPr/>
      <dgm:t>
        <a:bodyPr/>
        <a:lstStyle/>
        <a:p>
          <a:r>
            <a:rPr lang="ru-RU" sz="1000" b="1" u="sng" dirty="0" smtClean="0">
              <a:latin typeface="Times New Roman" pitchFamily="18" charset="0"/>
              <a:cs typeface="Times New Roman" pitchFamily="18" charset="0"/>
            </a:rPr>
            <a:t>Дотации</a:t>
          </a:r>
        </a:p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06D64B06-4BF8-40A5-B013-0B15CE50543A}" type="parTrans" cxnId="{4BA6E0F1-310A-4C22-819D-131DC84A8E2E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1F3C84FA-B09B-4E9F-8ED1-AB88B9B06064}" type="sibTrans" cxnId="{4BA6E0F1-310A-4C22-819D-131DC84A8E2E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7B6CAEFA-3528-48B9-9902-08F0A062BD4F}">
      <dgm:prSet phldrT="[Текст]" custT="1"/>
      <dgm:spPr/>
      <dgm:t>
        <a:bodyPr/>
        <a:lstStyle/>
        <a:p>
          <a:r>
            <a:rPr lang="ru-RU" sz="1000" b="1" u="sng" dirty="0" smtClean="0">
              <a:latin typeface="Times New Roman" pitchFamily="18" charset="0"/>
              <a:cs typeface="Times New Roman" pitchFamily="18" charset="0"/>
            </a:rPr>
            <a:t>Субсидии</a:t>
          </a:r>
        </a:p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межбюджетные трансферты, предоставляемые в целях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расходных обязательств, возникающих при выполнении полномочий органов государственной власти субъектов РФ по предметам ведения субъектов РФ и предметам совместного ведения РФ и субъектов РФ, и расходных обязательств по выполнению полномочий органов местного самоуправления по вопросам местного значения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41634348-D1E7-4274-A1BB-76B4746F8EDD}" type="parTrans" cxnId="{33BF778F-D717-4F8A-B661-3F770DD7E055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D0160E50-FA55-4EE4-ADFB-18EF75F3F5DF}" type="sibTrans" cxnId="{33BF778F-D717-4F8A-B661-3F770DD7E055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AFE1F283-94EA-4454-B022-26D31AC9622F}">
      <dgm:prSet phldrT="[Текст]" custT="1"/>
      <dgm:spPr/>
      <dgm:t>
        <a:bodyPr/>
        <a:lstStyle/>
        <a:p>
          <a:r>
            <a:rPr lang="ru-RU" sz="1000" b="1" u="sng" dirty="0" smtClean="0">
              <a:latin typeface="Times New Roman" pitchFamily="18" charset="0"/>
              <a:cs typeface="Times New Roman" pitchFamily="18" charset="0"/>
            </a:rPr>
            <a:t>Субвенции</a:t>
          </a:r>
        </a:p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межбюджетные трансферты, предоставляемые бюджетам субъектов Российской Федерации в целях финансового обеспечения расходных обязательств субъектов РФ и (или) муниципальных образований, возникающих при выполнении полномочий РФ, переданных для осуществления органам государственной власти субъектов РФ и (или) органам местного самоуправления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9F44084B-64AD-4AE5-9274-8455853CB4FC}" type="parTrans" cxnId="{A2E79C78-AC4B-4CB9-9F00-6D496AB00DA2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9F47433D-9D35-45D8-A90D-036B500AB0B4}" type="sibTrans" cxnId="{A2E79C78-AC4B-4CB9-9F00-6D496AB00DA2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4445EB63-2873-4B0D-A5A1-5B4AAB8314F3}">
      <dgm:prSet phldrT="[Текст]" custT="1"/>
      <dgm:spPr/>
      <dgm:t>
        <a:bodyPr/>
        <a:lstStyle/>
        <a:p>
          <a:r>
            <a:rPr lang="ru-RU" sz="1000" b="1" u="sng" dirty="0" smtClean="0">
              <a:latin typeface="Times New Roman" pitchFamily="18" charset="0"/>
              <a:cs typeface="Times New Roman" pitchFamily="18" charset="0"/>
            </a:rPr>
            <a:t>Иные межбюджетные трансферты</a:t>
          </a:r>
        </a:p>
        <a:p>
          <a:r>
            <a:rPr lang="ru-RU" sz="1000" b="0" u="none" dirty="0" smtClean="0">
              <a:latin typeface="Times New Roman" pitchFamily="18" charset="0"/>
              <a:cs typeface="Times New Roman" pitchFamily="18" charset="0"/>
            </a:rPr>
            <a:t>целевые средства, передаваемые из одного бюджета бюджетной системы РФ в другой бюджет, которые не относятся к дотациям, субсидиям или субвенциям. </a:t>
          </a:r>
        </a:p>
        <a:p>
          <a:endParaRPr lang="ru-RU" sz="1600" b="1" u="sng" dirty="0" smtClean="0">
            <a:latin typeface="Times New Roman" pitchFamily="18" charset="0"/>
            <a:cs typeface="Times New Roman" pitchFamily="18" charset="0"/>
          </a:endParaRPr>
        </a:p>
      </dgm:t>
    </dgm:pt>
    <dgm:pt modelId="{148932F4-AF87-4711-AF19-614871DD8B2F}" type="parTrans" cxnId="{13CA131A-D86D-48E7-A573-1974EBCBA425}">
      <dgm:prSet/>
      <dgm:spPr/>
      <dgm:t>
        <a:bodyPr/>
        <a:lstStyle/>
        <a:p>
          <a:endParaRPr lang="ru-RU"/>
        </a:p>
      </dgm:t>
    </dgm:pt>
    <dgm:pt modelId="{DB09737F-2C78-481C-A90E-C249D5B39437}" type="sibTrans" cxnId="{13CA131A-D86D-48E7-A573-1974EBCBA425}">
      <dgm:prSet/>
      <dgm:spPr/>
      <dgm:t>
        <a:bodyPr/>
        <a:lstStyle/>
        <a:p>
          <a:endParaRPr lang="ru-RU"/>
        </a:p>
      </dgm:t>
    </dgm:pt>
    <dgm:pt modelId="{CA99139A-4EAB-4B57-BC26-79E8E6CBF799}" type="pres">
      <dgm:prSet presAssocID="{67C7744D-F836-439D-91A5-1D81A2E1704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1DE6D5-C40A-46BA-9C58-60AEC490E658}" type="pres">
      <dgm:prSet presAssocID="{8DB25C4B-1BAA-42B9-B3FF-E35F9F0E1582}" presName="node" presStyleLbl="node1" presStyleIdx="0" presStyleCnt="4" custScaleX="326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248FA2-7F3B-42DC-B7B9-571E34DC36CA}" type="pres">
      <dgm:prSet presAssocID="{1F3C84FA-B09B-4E9F-8ED1-AB88B9B06064}" presName="sibTrans" presStyleCnt="0"/>
      <dgm:spPr/>
    </dgm:pt>
    <dgm:pt modelId="{6EE0C736-319D-4155-B3CC-DB160B1B3EE1}" type="pres">
      <dgm:prSet presAssocID="{7B6CAEFA-3528-48B9-9902-08F0A062BD4F}" presName="node" presStyleLbl="node1" presStyleIdx="1" presStyleCnt="4" custScaleX="35126" custLinFactNeighborX="-44907" custLinFactNeighborY="35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86B043-D67A-4CEF-86A9-AAB2B53A8E3C}" type="pres">
      <dgm:prSet presAssocID="{D0160E50-FA55-4EE4-ADFB-18EF75F3F5DF}" presName="sibTrans" presStyleCnt="0"/>
      <dgm:spPr/>
    </dgm:pt>
    <dgm:pt modelId="{18EB1483-3729-428B-9B16-664868120BEA}" type="pres">
      <dgm:prSet presAssocID="{AFE1F283-94EA-4454-B022-26D31AC9622F}" presName="node" presStyleLbl="node1" presStyleIdx="2" presStyleCnt="4" custScaleX="35227" custLinFactNeighborX="-28746" custLinFactNeighborY="-12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AFC777-D84F-4D7C-956D-C721336DF637}" type="pres">
      <dgm:prSet presAssocID="{9F47433D-9D35-45D8-A90D-036B500AB0B4}" presName="sibTrans" presStyleCnt="0"/>
      <dgm:spPr/>
    </dgm:pt>
    <dgm:pt modelId="{FA573B33-3805-485E-B8A5-973E1F43C07E}" type="pres">
      <dgm:prSet presAssocID="{4445EB63-2873-4B0D-A5A1-5B4AAB8314F3}" presName="node" presStyleLbl="node1" presStyleIdx="3" presStyleCnt="4" custScaleX="30760" custLinFactNeighborX="-28746" custLinFactNeighborY="-12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2A4794-4F92-46D7-9AF6-12ECE0A9B941}" type="presOf" srcId="{AFE1F283-94EA-4454-B022-26D31AC9622F}" destId="{18EB1483-3729-428B-9B16-664868120BEA}" srcOrd="0" destOrd="0" presId="urn:microsoft.com/office/officeart/2005/8/layout/hList6"/>
    <dgm:cxn modelId="{A2E79C78-AC4B-4CB9-9F00-6D496AB00DA2}" srcId="{67C7744D-F836-439D-91A5-1D81A2E1704D}" destId="{AFE1F283-94EA-4454-B022-26D31AC9622F}" srcOrd="2" destOrd="0" parTransId="{9F44084B-64AD-4AE5-9274-8455853CB4FC}" sibTransId="{9F47433D-9D35-45D8-A90D-036B500AB0B4}"/>
    <dgm:cxn modelId="{6A61ED7B-3D71-4E4B-A599-3FB1905AE3D6}" type="presOf" srcId="{8DB25C4B-1BAA-42B9-B3FF-E35F9F0E1582}" destId="{5A1DE6D5-C40A-46BA-9C58-60AEC490E658}" srcOrd="0" destOrd="0" presId="urn:microsoft.com/office/officeart/2005/8/layout/hList6"/>
    <dgm:cxn modelId="{EC969072-7660-4E92-91BA-2D976FC98A46}" type="presOf" srcId="{7B6CAEFA-3528-48B9-9902-08F0A062BD4F}" destId="{6EE0C736-319D-4155-B3CC-DB160B1B3EE1}" srcOrd="0" destOrd="0" presId="urn:microsoft.com/office/officeart/2005/8/layout/hList6"/>
    <dgm:cxn modelId="{33BF778F-D717-4F8A-B661-3F770DD7E055}" srcId="{67C7744D-F836-439D-91A5-1D81A2E1704D}" destId="{7B6CAEFA-3528-48B9-9902-08F0A062BD4F}" srcOrd="1" destOrd="0" parTransId="{41634348-D1E7-4274-A1BB-76B4746F8EDD}" sibTransId="{D0160E50-FA55-4EE4-ADFB-18EF75F3F5DF}"/>
    <dgm:cxn modelId="{4BA6E0F1-310A-4C22-819D-131DC84A8E2E}" srcId="{67C7744D-F836-439D-91A5-1D81A2E1704D}" destId="{8DB25C4B-1BAA-42B9-B3FF-E35F9F0E1582}" srcOrd="0" destOrd="0" parTransId="{06D64B06-4BF8-40A5-B013-0B15CE50543A}" sibTransId="{1F3C84FA-B09B-4E9F-8ED1-AB88B9B06064}"/>
    <dgm:cxn modelId="{28EA2980-38EE-48FC-880F-363FAB445693}" type="presOf" srcId="{4445EB63-2873-4B0D-A5A1-5B4AAB8314F3}" destId="{FA573B33-3805-485E-B8A5-973E1F43C07E}" srcOrd="0" destOrd="0" presId="urn:microsoft.com/office/officeart/2005/8/layout/hList6"/>
    <dgm:cxn modelId="{13CA131A-D86D-48E7-A573-1974EBCBA425}" srcId="{67C7744D-F836-439D-91A5-1D81A2E1704D}" destId="{4445EB63-2873-4B0D-A5A1-5B4AAB8314F3}" srcOrd="3" destOrd="0" parTransId="{148932F4-AF87-4711-AF19-614871DD8B2F}" sibTransId="{DB09737F-2C78-481C-A90E-C249D5B39437}"/>
    <dgm:cxn modelId="{D172141D-8DE2-4DB3-8988-0BE7A53A3E9A}" type="presOf" srcId="{67C7744D-F836-439D-91A5-1D81A2E1704D}" destId="{CA99139A-4EAB-4B57-BC26-79E8E6CBF799}" srcOrd="0" destOrd="0" presId="urn:microsoft.com/office/officeart/2005/8/layout/hList6"/>
    <dgm:cxn modelId="{97527133-D07D-4C82-944C-61D11983757E}" type="presParOf" srcId="{CA99139A-4EAB-4B57-BC26-79E8E6CBF799}" destId="{5A1DE6D5-C40A-46BA-9C58-60AEC490E658}" srcOrd="0" destOrd="0" presId="urn:microsoft.com/office/officeart/2005/8/layout/hList6"/>
    <dgm:cxn modelId="{33877950-FD03-4CF1-8F2B-91E64F61B5A1}" type="presParOf" srcId="{CA99139A-4EAB-4B57-BC26-79E8E6CBF799}" destId="{9C248FA2-7F3B-42DC-B7B9-571E34DC36CA}" srcOrd="1" destOrd="0" presId="urn:microsoft.com/office/officeart/2005/8/layout/hList6"/>
    <dgm:cxn modelId="{2BA7D949-FF82-477B-AD88-EF5973F24D04}" type="presParOf" srcId="{CA99139A-4EAB-4B57-BC26-79E8E6CBF799}" destId="{6EE0C736-319D-4155-B3CC-DB160B1B3EE1}" srcOrd="2" destOrd="0" presId="urn:microsoft.com/office/officeart/2005/8/layout/hList6"/>
    <dgm:cxn modelId="{55782A76-C4B1-4725-8B9A-0B04CA057BF5}" type="presParOf" srcId="{CA99139A-4EAB-4B57-BC26-79E8E6CBF799}" destId="{CE86B043-D67A-4CEF-86A9-AAB2B53A8E3C}" srcOrd="3" destOrd="0" presId="urn:microsoft.com/office/officeart/2005/8/layout/hList6"/>
    <dgm:cxn modelId="{0D301B7E-DE70-4697-A990-1AF9F2197109}" type="presParOf" srcId="{CA99139A-4EAB-4B57-BC26-79E8E6CBF799}" destId="{18EB1483-3729-428B-9B16-664868120BEA}" srcOrd="4" destOrd="0" presId="urn:microsoft.com/office/officeart/2005/8/layout/hList6"/>
    <dgm:cxn modelId="{A476877D-75CC-4E0B-96B2-6AA4940B30CC}" type="presParOf" srcId="{CA99139A-4EAB-4B57-BC26-79E8E6CBF799}" destId="{CEAFC777-D84F-4D7C-956D-C721336DF637}" srcOrd="5" destOrd="0" presId="urn:microsoft.com/office/officeart/2005/8/layout/hList6"/>
    <dgm:cxn modelId="{FECF32B4-0779-4CAF-9A1F-9CAE5CDE9D82}" type="presParOf" srcId="{CA99139A-4EAB-4B57-BC26-79E8E6CBF799}" destId="{FA573B33-3805-485E-B8A5-973E1F43C07E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19A164-9540-40B4-8FB2-694AA3CE133C}">
      <dsp:nvSpPr>
        <dsp:cNvPr id="0" name=""/>
        <dsp:cNvSpPr/>
      </dsp:nvSpPr>
      <dsp:spPr>
        <a:xfrm>
          <a:off x="2994512" y="2465241"/>
          <a:ext cx="2071197" cy="20711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ДОХОД БЮДЖЕТА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97832" y="2768561"/>
        <a:ext cx="1464557" cy="1464557"/>
      </dsp:txXfrm>
    </dsp:sp>
    <dsp:sp modelId="{B93D15B6-9F7F-4E33-8AB5-96D881BC5062}">
      <dsp:nvSpPr>
        <dsp:cNvPr id="0" name=""/>
        <dsp:cNvSpPr/>
      </dsp:nvSpPr>
      <dsp:spPr>
        <a:xfrm rot="12622296">
          <a:off x="1135782" y="2137226"/>
          <a:ext cx="2142195" cy="59029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D0941B-AF9D-4006-B42A-0219DE08CA7F}">
      <dsp:nvSpPr>
        <dsp:cNvPr id="0" name=""/>
        <dsp:cNvSpPr/>
      </dsp:nvSpPr>
      <dsp:spPr>
        <a:xfrm>
          <a:off x="137388" y="1040110"/>
          <a:ext cx="2473359" cy="18084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Налоговые доходы 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– доходы от предусмотренных законодательством Российской Федерации федеральных налогов и сборов, в том числе от налогов, предусмотренных специальными налоговыми режимами, и законодательством Республики Татарстан от региональных налогов 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0355" y="1093077"/>
        <a:ext cx="2367425" cy="1702482"/>
      </dsp:txXfrm>
    </dsp:sp>
    <dsp:sp modelId="{56D9C3B9-1D45-4DC1-B177-4EB3D88F19BB}">
      <dsp:nvSpPr>
        <dsp:cNvPr id="0" name=""/>
        <dsp:cNvSpPr/>
      </dsp:nvSpPr>
      <dsp:spPr>
        <a:xfrm rot="16200000">
          <a:off x="3156456" y="1284886"/>
          <a:ext cx="1747310" cy="59029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4AAE35-5D0A-42BB-80E6-CFC84D688BDD}">
      <dsp:nvSpPr>
        <dsp:cNvPr id="0" name=""/>
        <dsp:cNvSpPr/>
      </dsp:nvSpPr>
      <dsp:spPr>
        <a:xfrm>
          <a:off x="2799373" y="64"/>
          <a:ext cx="2461475" cy="15741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Неналоговые доходы 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- платежи, которые включают в себя возмездные операции от прямого предоставления государством в пользование имущества и природных ресурсов, от различного вида услуг, а также платежи в виде штрафов или иных санкций за нарушение законодательства</a:t>
          </a:r>
        </a:p>
      </dsp:txBody>
      <dsp:txXfrm>
        <a:off x="2845477" y="46168"/>
        <a:ext cx="2369267" cy="1481902"/>
      </dsp:txXfrm>
    </dsp:sp>
    <dsp:sp modelId="{915B2F25-BE14-471D-BD1E-4AAEBDA8A1A0}">
      <dsp:nvSpPr>
        <dsp:cNvPr id="0" name=""/>
        <dsp:cNvSpPr/>
      </dsp:nvSpPr>
      <dsp:spPr>
        <a:xfrm rot="19772016">
          <a:off x="4804047" y="2164245"/>
          <a:ext cx="1992937" cy="59029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924DBE-07F8-4B53-B76E-27C2790A2A51}">
      <dsp:nvSpPr>
        <dsp:cNvPr id="0" name=""/>
        <dsp:cNvSpPr/>
      </dsp:nvSpPr>
      <dsp:spPr>
        <a:xfrm>
          <a:off x="5345433" y="1152132"/>
          <a:ext cx="2482706" cy="16894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Безвозмездные поступления 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– поступающие в бюджет денежные средства на безвозвратной и безвозмездной основе из других бюджетов  (межбюджетные трансферты в виде дотаций, субсидий, субвенций и иных межбюджетных трансфертов), а также перечисления от физических и юридических лиц</a:t>
          </a:r>
        </a:p>
      </dsp:txBody>
      <dsp:txXfrm>
        <a:off x="5394916" y="1201615"/>
        <a:ext cx="2383740" cy="15904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1DE6D5-C40A-46BA-9C58-60AEC490E658}">
      <dsp:nvSpPr>
        <dsp:cNvPr id="0" name=""/>
        <dsp:cNvSpPr/>
      </dsp:nvSpPr>
      <dsp:spPr>
        <a:xfrm rot="16200000">
          <a:off x="-1164526" y="1165732"/>
          <a:ext cx="4048539" cy="1717074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0" tIns="0" rIns="635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u="sng" kern="1200" dirty="0" smtClean="0">
              <a:latin typeface="Times New Roman" pitchFamily="18" charset="0"/>
              <a:cs typeface="Times New Roman" pitchFamily="18" charset="0"/>
            </a:rPr>
            <a:t>Дотации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1206" y="809708"/>
        <a:ext cx="1717074" cy="2429123"/>
      </dsp:txXfrm>
    </dsp:sp>
    <dsp:sp modelId="{6EE0C736-319D-4155-B3CC-DB160B1B3EE1}">
      <dsp:nvSpPr>
        <dsp:cNvPr id="0" name=""/>
        <dsp:cNvSpPr/>
      </dsp:nvSpPr>
      <dsp:spPr>
        <a:xfrm rot="16200000">
          <a:off x="834013" y="1101388"/>
          <a:ext cx="4048539" cy="1845761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0" tIns="0" rIns="635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u="sng" kern="1200" dirty="0" smtClean="0">
              <a:latin typeface="Times New Roman" pitchFamily="18" charset="0"/>
              <a:cs typeface="Times New Roman" pitchFamily="18" charset="0"/>
            </a:rPr>
            <a:t>Субсидии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межбюджетные трансферты, предоставляемые в целях </a:t>
          </a:r>
          <a:r>
            <a:rPr lang="ru-RU" sz="1000" kern="1200" dirty="0" err="1" smtClean="0"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 расходных обязательств, возникающих при выполнении полномочий органов государственной власти субъектов РФ по предметам ведения субъектов РФ и предметам совместного ведения РФ и субъектов РФ, и расходных обязательств по выполнению полномочий органов местного самоуправления по вопросам местного значения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1935402" y="809707"/>
        <a:ext cx="1845761" cy="2429123"/>
      </dsp:txXfrm>
    </dsp:sp>
    <dsp:sp modelId="{18EB1483-3729-428B-9B16-664868120BEA}">
      <dsp:nvSpPr>
        <dsp:cNvPr id="0" name=""/>
        <dsp:cNvSpPr/>
      </dsp:nvSpPr>
      <dsp:spPr>
        <a:xfrm rot="16200000">
          <a:off x="3140221" y="1098734"/>
          <a:ext cx="4048539" cy="1851069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0" tIns="0" rIns="635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u="sng" kern="1200" dirty="0" smtClean="0">
              <a:latin typeface="Times New Roman" pitchFamily="18" charset="0"/>
              <a:cs typeface="Times New Roman" pitchFamily="18" charset="0"/>
            </a:rPr>
            <a:t>Субвенции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межбюджетные трансферты, предоставляемые бюджетам субъектов Российской Федерации в целях финансового обеспечения расходных обязательств субъектов РФ и (или) муниципальных образований, возникающих при выполнении полномочий РФ, переданных для осуществления органам государственной власти субъектов РФ и (или) органам местного самоуправления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238956" y="809707"/>
        <a:ext cx="1851069" cy="2429123"/>
      </dsp:txXfrm>
    </dsp:sp>
    <dsp:sp modelId="{FA573B33-3805-485E-B8A5-973E1F43C07E}">
      <dsp:nvSpPr>
        <dsp:cNvPr id="0" name=""/>
        <dsp:cNvSpPr/>
      </dsp:nvSpPr>
      <dsp:spPr>
        <a:xfrm rot="16200000">
          <a:off x="5268028" y="1216098"/>
          <a:ext cx="4048539" cy="1616342"/>
        </a:xfrm>
        <a:prstGeom prst="flowChartManualOperati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0" tIns="0" rIns="635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u="sng" kern="1200" dirty="0" smtClean="0">
              <a:latin typeface="Times New Roman" pitchFamily="18" charset="0"/>
              <a:cs typeface="Times New Roman" pitchFamily="18" charset="0"/>
            </a:rPr>
            <a:t>Иные межбюджетные трансферты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u="none" kern="1200" dirty="0" smtClean="0">
              <a:latin typeface="Times New Roman" pitchFamily="18" charset="0"/>
              <a:cs typeface="Times New Roman" pitchFamily="18" charset="0"/>
            </a:rPr>
            <a:t>целевые средства, передаваемые из одного бюджета бюджетной системы РФ в другой бюджет, которые не относятся к дотациям, субсидиям или субвенциям.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u="sng" kern="1200" dirty="0" smtClean="0">
            <a:latin typeface="Times New Roman" pitchFamily="18" charset="0"/>
            <a:cs typeface="Times New Roman" pitchFamily="18" charset="0"/>
          </a:endParaRPr>
        </a:p>
      </dsp:txBody>
      <dsp:txXfrm rot="5400000">
        <a:off x="6484126" y="809708"/>
        <a:ext cx="1616342" cy="24291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0.60185</cdr:x>
      <cdr:y>0.71186</cdr:y>
    </cdr:from>
    <cdr:to>
      <cdr:x>0.71943</cdr:x>
      <cdr:y>0.92709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680520" y="302433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</cdr:x>
      <cdr:y>0.78477</cdr:y>
    </cdr:from>
    <cdr:to>
      <cdr:x>0.61758</cdr:x>
      <cdr:y>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888432" y="388843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0.02778</cdr:x>
      <cdr:y>0.86441</cdr:y>
    </cdr:from>
    <cdr:to>
      <cdr:x>0.17593</cdr:x>
      <cdr:y>0.98305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16024" y="3672408"/>
          <a:ext cx="1152128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Безвозмездные</a:t>
          </a:r>
        </a:p>
        <a:p xmlns:a="http://schemas.openxmlformats.org/drawingml/2006/main">
          <a:r>
            <a:rPr lang="ru-RU" sz="1100" dirty="0" smtClean="0"/>
            <a:t>поступления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0.53704</cdr:x>
      <cdr:y>0.78477</cdr:y>
    </cdr:from>
    <cdr:to>
      <cdr:x>0.65462</cdr:x>
      <cdr:y>0.89831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4176464" y="3334072"/>
          <a:ext cx="914400" cy="4823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Неналоговые</a:t>
          </a:r>
        </a:p>
        <a:p xmlns:a="http://schemas.openxmlformats.org/drawingml/2006/main">
          <a:r>
            <a:rPr lang="ru-RU" sz="1100" dirty="0" smtClean="0"/>
            <a:t>доходы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0.60185</cdr:x>
      <cdr:y>0.61017</cdr:y>
    </cdr:from>
    <cdr:to>
      <cdr:x>0.71943</cdr:x>
      <cdr:y>0.72881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680520" y="2592288"/>
          <a:ext cx="91440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Налоговые</a:t>
          </a:r>
        </a:p>
        <a:p xmlns:a="http://schemas.openxmlformats.org/drawingml/2006/main">
          <a:r>
            <a:rPr lang="ru-RU" dirty="0" smtClean="0"/>
            <a:t>доходы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0.55556</cdr:x>
      <cdr:y>0.55932</cdr:y>
    </cdr:from>
    <cdr:to>
      <cdr:x>0.61111</cdr:x>
      <cdr:y>0.64407</cdr:y>
    </cdr:to>
    <cdr:cxnSp macro="">
      <cdr:nvCxnSpPr>
        <cdr:cNvPr id="16" name="Прямая со стрелкой 15"/>
        <cdr:cNvCxnSpPr/>
      </cdr:nvCxnSpPr>
      <cdr:spPr>
        <a:xfrm xmlns:a="http://schemas.openxmlformats.org/drawingml/2006/main" flipH="1" flipV="1">
          <a:off x="4320480" y="2376264"/>
          <a:ext cx="432048" cy="360040"/>
        </a:xfrm>
        <a:prstGeom xmlns:a="http://schemas.openxmlformats.org/drawingml/2006/main" prst="straightConnector1">
          <a:avLst/>
        </a:prstGeom>
        <a:ln xmlns:a="http://schemas.openxmlformats.org/drawingml/2006/main" w="38100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0.52778</cdr:x>
      <cdr:y>0.69492</cdr:y>
    </cdr:from>
    <cdr:to>
      <cdr:x>0.55556</cdr:x>
      <cdr:y>0.77966</cdr:y>
    </cdr:to>
    <cdr:cxnSp macro="">
      <cdr:nvCxnSpPr>
        <cdr:cNvPr id="18" name="Прямая со стрелкой 17"/>
        <cdr:cNvCxnSpPr/>
      </cdr:nvCxnSpPr>
      <cdr:spPr>
        <a:xfrm xmlns:a="http://schemas.openxmlformats.org/drawingml/2006/main" flipH="1" flipV="1">
          <a:off x="4104456" y="2952328"/>
          <a:ext cx="216024" cy="360040"/>
        </a:xfrm>
        <a:prstGeom xmlns:a="http://schemas.openxmlformats.org/drawingml/2006/main" prst="straightConnector1">
          <a:avLst/>
        </a:prstGeom>
        <a:ln xmlns:a="http://schemas.openxmlformats.org/drawingml/2006/main" w="38100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0.10185</cdr:x>
      <cdr:y>0.79661</cdr:y>
    </cdr:from>
    <cdr:to>
      <cdr:x>0.16667</cdr:x>
      <cdr:y>0.86441</cdr:y>
    </cdr:to>
    <cdr:cxnSp macro="">
      <cdr:nvCxnSpPr>
        <cdr:cNvPr id="23" name="Прямая со стрелкой 22"/>
        <cdr:cNvCxnSpPr/>
      </cdr:nvCxnSpPr>
      <cdr:spPr>
        <a:xfrm xmlns:a="http://schemas.openxmlformats.org/drawingml/2006/main" flipV="1">
          <a:off x="792088" y="3384376"/>
          <a:ext cx="504056" cy="288032"/>
        </a:xfrm>
        <a:prstGeom xmlns:a="http://schemas.openxmlformats.org/drawingml/2006/main" prst="straightConnector1">
          <a:avLst/>
        </a:prstGeom>
        <a:ln xmlns:a="http://schemas.openxmlformats.org/drawingml/2006/main" w="38100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D70781A-2EB8-48E3-8F48-5AA4A898B553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9406CD5-6001-44D3-8486-820D397B19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781A-2EB8-48E3-8F48-5AA4A898B553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6CD5-6001-44D3-8486-820D397B19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781A-2EB8-48E3-8F48-5AA4A898B553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6CD5-6001-44D3-8486-820D397B19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781A-2EB8-48E3-8F48-5AA4A898B553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6CD5-6001-44D3-8486-820D397B19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781A-2EB8-48E3-8F48-5AA4A898B553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6CD5-6001-44D3-8486-820D397B19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781A-2EB8-48E3-8F48-5AA4A898B553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6CD5-6001-44D3-8486-820D397B19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D70781A-2EB8-48E3-8F48-5AA4A898B553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9406CD5-6001-44D3-8486-820D397B1907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D70781A-2EB8-48E3-8F48-5AA4A898B553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9406CD5-6001-44D3-8486-820D397B19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781A-2EB8-48E3-8F48-5AA4A898B553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6CD5-6001-44D3-8486-820D397B19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781A-2EB8-48E3-8F48-5AA4A898B553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6CD5-6001-44D3-8486-820D397B19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781A-2EB8-48E3-8F48-5AA4A898B553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6CD5-6001-44D3-8486-820D397B19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D70781A-2EB8-48E3-8F48-5AA4A898B553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9406CD5-6001-44D3-8486-820D397B190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60672" cy="5616624"/>
          </a:xfrm>
        </p:spPr>
        <p:txBody>
          <a:bodyPr anchor="t"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 Кукморского муниципального района на 2026год и на плановый период 2027 и 2028 годов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373" y="3928094"/>
            <a:ext cx="6624736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774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43204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бюджета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19568"/>
            <a:ext cx="8496944" cy="5593808"/>
          </a:xfrm>
        </p:spPr>
        <p:txBody>
          <a:bodyPr>
            <a:normAutofit lnSpcReduction="10000"/>
          </a:bodyPr>
          <a:lstStyle/>
          <a:p>
            <a:pPr marL="109728" indent="0" algn="ctr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Расходы бюджета распределяются по единой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классификации для бюджетов бюджетной системы РФ,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включающей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14 разделов:</a:t>
            </a:r>
          </a:p>
          <a:p>
            <a:pPr marL="109728" indent="0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Общегосударственные                     Национальная                        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Национальная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безопасность                  Национальная</a:t>
            </a:r>
          </a:p>
          <a:p>
            <a:pPr marL="109728" indent="0"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            вопросы                                               оборона                               и правоохранительная                             экономика</a:t>
            </a:r>
          </a:p>
          <a:p>
            <a:pPr marL="109728" indent="0"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деятельность</a:t>
            </a:r>
          </a:p>
          <a:p>
            <a:pPr marL="109728" indent="0">
              <a:buNone/>
            </a:pP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1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09728" indent="0">
              <a:buNone/>
            </a:pPr>
            <a:r>
              <a:rPr lang="ru-RU" sz="1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Жилищно-коммунальное              Охрана окружающей                            Образование                                       Культура,</a:t>
            </a:r>
          </a:p>
          <a:p>
            <a:pPr marL="109728" indent="0">
              <a:buNone/>
            </a:pPr>
            <a:r>
              <a:rPr lang="ru-RU" sz="1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хозяйство                                             среды                                                                                             кинематография</a:t>
            </a:r>
            <a:endParaRPr lang="ru-RU" sz="11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1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marL="109728" indent="0">
              <a:buNone/>
            </a:pPr>
            <a:endParaRPr lang="ru-RU" sz="11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ru-RU" sz="11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ru-RU" sz="11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1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marL="109728" indent="0">
              <a:buNone/>
            </a:pPr>
            <a:r>
              <a:rPr lang="ru-RU" sz="1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Здравоохранение                              Социальная политика                    Физическая культура                   Средства массовой</a:t>
            </a:r>
          </a:p>
          <a:p>
            <a:pPr marL="109728" indent="0">
              <a:buNone/>
            </a:pPr>
            <a:r>
              <a:rPr lang="ru-RU" sz="1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и спорт                                      информации</a:t>
            </a:r>
          </a:p>
          <a:p>
            <a:pPr marL="109728" indent="0">
              <a:buNone/>
            </a:pPr>
            <a:endParaRPr lang="ru-RU" sz="11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ru-RU" sz="11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1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109728" indent="0">
              <a:buNone/>
            </a:pPr>
            <a:r>
              <a:rPr lang="ru-RU" sz="1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109728" indent="0">
              <a:buNone/>
            </a:pPr>
            <a:r>
              <a:rPr lang="ru-RU" sz="1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  Обслуживание государственного                                                             Межбюджетные трансферты</a:t>
            </a:r>
          </a:p>
          <a:p>
            <a:pPr marL="109728" indent="0">
              <a:buNone/>
            </a:pPr>
            <a:r>
              <a:rPr lang="ru-RU" sz="1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       (муниципального) долга                                                                        общего характера бюджетам</a:t>
            </a:r>
          </a:p>
          <a:p>
            <a:pPr marL="109728" indent="0">
              <a:buNone/>
            </a:pPr>
            <a:r>
              <a:rPr lang="ru-RU" sz="1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бюджетной системы РФ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ru-RU" sz="11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1259632" y="1772816"/>
            <a:ext cx="601216" cy="50405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01</a:t>
            </a:r>
            <a:endParaRPr lang="ru-RU" sz="1600" dirty="0"/>
          </a:p>
        </p:txBody>
      </p:sp>
      <p:sp>
        <p:nvSpPr>
          <p:cNvPr id="5" name="Блок-схема: узел 4"/>
          <p:cNvSpPr/>
          <p:nvPr/>
        </p:nvSpPr>
        <p:spPr>
          <a:xfrm>
            <a:off x="3275856" y="1772816"/>
            <a:ext cx="648072" cy="50405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02</a:t>
            </a:r>
            <a:endParaRPr lang="ru-RU" sz="1600" dirty="0"/>
          </a:p>
        </p:txBody>
      </p:sp>
      <p:sp>
        <p:nvSpPr>
          <p:cNvPr id="6" name="Блок-схема: узел 5"/>
          <p:cNvSpPr/>
          <p:nvPr/>
        </p:nvSpPr>
        <p:spPr>
          <a:xfrm>
            <a:off x="5292080" y="1772816"/>
            <a:ext cx="648072" cy="50405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03</a:t>
            </a:r>
            <a:endParaRPr lang="ru-RU" sz="1600" dirty="0"/>
          </a:p>
        </p:txBody>
      </p:sp>
      <p:sp>
        <p:nvSpPr>
          <p:cNvPr id="7" name="Блок-схема: узел 6"/>
          <p:cNvSpPr/>
          <p:nvPr/>
        </p:nvSpPr>
        <p:spPr>
          <a:xfrm>
            <a:off x="7236296" y="1772816"/>
            <a:ext cx="648072" cy="50405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04</a:t>
            </a:r>
            <a:endParaRPr lang="ru-RU" sz="1600" dirty="0"/>
          </a:p>
        </p:txBody>
      </p:sp>
      <p:sp>
        <p:nvSpPr>
          <p:cNvPr id="8" name="Блок-схема: узел 7"/>
          <p:cNvSpPr/>
          <p:nvPr/>
        </p:nvSpPr>
        <p:spPr>
          <a:xfrm>
            <a:off x="1259632" y="3212976"/>
            <a:ext cx="601216" cy="43204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05</a:t>
            </a:r>
            <a:endParaRPr lang="ru-RU" sz="1600" dirty="0"/>
          </a:p>
        </p:txBody>
      </p:sp>
      <p:sp>
        <p:nvSpPr>
          <p:cNvPr id="9" name="Блок-схема: узел 8"/>
          <p:cNvSpPr/>
          <p:nvPr/>
        </p:nvSpPr>
        <p:spPr>
          <a:xfrm>
            <a:off x="3275857" y="3212976"/>
            <a:ext cx="648072" cy="43204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06</a:t>
            </a:r>
            <a:endParaRPr lang="ru-RU" sz="1600" dirty="0"/>
          </a:p>
        </p:txBody>
      </p:sp>
      <p:sp>
        <p:nvSpPr>
          <p:cNvPr id="12" name="Блок-схема: узел 11"/>
          <p:cNvSpPr/>
          <p:nvPr/>
        </p:nvSpPr>
        <p:spPr>
          <a:xfrm>
            <a:off x="5284945" y="3212976"/>
            <a:ext cx="648072" cy="43204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07</a:t>
            </a:r>
            <a:endParaRPr lang="ru-RU" sz="1600" dirty="0"/>
          </a:p>
        </p:txBody>
      </p:sp>
      <p:sp>
        <p:nvSpPr>
          <p:cNvPr id="13" name="Блок-схема: узел 12"/>
          <p:cNvSpPr/>
          <p:nvPr/>
        </p:nvSpPr>
        <p:spPr>
          <a:xfrm>
            <a:off x="7236296" y="3212976"/>
            <a:ext cx="648072" cy="43204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08</a:t>
            </a:r>
            <a:endParaRPr lang="ru-RU" sz="1600" dirty="0"/>
          </a:p>
        </p:txBody>
      </p:sp>
      <p:sp>
        <p:nvSpPr>
          <p:cNvPr id="14" name="Блок-схема: узел 13"/>
          <p:cNvSpPr/>
          <p:nvPr/>
        </p:nvSpPr>
        <p:spPr>
          <a:xfrm>
            <a:off x="1259632" y="4437112"/>
            <a:ext cx="601216" cy="50405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09</a:t>
            </a:r>
            <a:endParaRPr lang="ru-RU" sz="1600" dirty="0"/>
          </a:p>
        </p:txBody>
      </p:sp>
      <p:sp>
        <p:nvSpPr>
          <p:cNvPr id="15" name="Блок-схема: узел 14"/>
          <p:cNvSpPr/>
          <p:nvPr/>
        </p:nvSpPr>
        <p:spPr>
          <a:xfrm>
            <a:off x="3275856" y="4437112"/>
            <a:ext cx="648072" cy="50405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10</a:t>
            </a:r>
            <a:endParaRPr lang="ru-RU" sz="1600" dirty="0"/>
          </a:p>
        </p:txBody>
      </p:sp>
      <p:sp>
        <p:nvSpPr>
          <p:cNvPr id="16" name="Блок-схема: узел 15"/>
          <p:cNvSpPr/>
          <p:nvPr/>
        </p:nvSpPr>
        <p:spPr>
          <a:xfrm>
            <a:off x="5292080" y="4437112"/>
            <a:ext cx="648072" cy="50405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11</a:t>
            </a:r>
            <a:endParaRPr lang="ru-RU" sz="1600" dirty="0"/>
          </a:p>
        </p:txBody>
      </p:sp>
      <p:sp>
        <p:nvSpPr>
          <p:cNvPr id="17" name="Блок-схема: узел 16"/>
          <p:cNvSpPr/>
          <p:nvPr/>
        </p:nvSpPr>
        <p:spPr>
          <a:xfrm>
            <a:off x="7236296" y="4437112"/>
            <a:ext cx="648072" cy="50405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12</a:t>
            </a:r>
            <a:endParaRPr lang="ru-RU" sz="1600" dirty="0"/>
          </a:p>
        </p:txBody>
      </p:sp>
      <p:sp>
        <p:nvSpPr>
          <p:cNvPr id="19" name="Блок-схема: узел 18"/>
          <p:cNvSpPr/>
          <p:nvPr/>
        </p:nvSpPr>
        <p:spPr>
          <a:xfrm>
            <a:off x="2397852" y="5589240"/>
            <a:ext cx="601216" cy="43204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13</a:t>
            </a:r>
            <a:endParaRPr lang="ru-RU" sz="1600" dirty="0"/>
          </a:p>
        </p:txBody>
      </p:sp>
      <p:sp>
        <p:nvSpPr>
          <p:cNvPr id="20" name="Блок-схема: узел 19"/>
          <p:cNvSpPr/>
          <p:nvPr/>
        </p:nvSpPr>
        <p:spPr>
          <a:xfrm>
            <a:off x="6372200" y="5589240"/>
            <a:ext cx="648070" cy="43204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14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32603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288032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Сведения о расходах консолидированного бюджета Кукморского района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749756"/>
              </p:ext>
            </p:extLst>
          </p:nvPr>
        </p:nvGraphicFramePr>
        <p:xfrm>
          <a:off x="251520" y="813527"/>
          <a:ext cx="8568950" cy="57718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88632"/>
                <a:gridCol w="720079"/>
                <a:gridCol w="720080"/>
                <a:gridCol w="720080"/>
                <a:gridCol w="720079"/>
              </a:tblGrid>
              <a:tr h="4714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Раздел, подраздел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2026г (</a:t>
                      </a:r>
                      <a:r>
                        <a:rPr lang="ru-RU" sz="100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00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2027г</a:t>
                      </a:r>
                    </a:p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0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2028г</a:t>
                      </a:r>
                    </a:p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0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rgbClr val="C00000"/>
                    </a:solidFill>
                  </a:tcPr>
                </a:tc>
              </a:tr>
              <a:tr h="19112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РАСХОДОВ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3 293 395,29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3 445 192,3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3 473 285,22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b"/>
                </a:tc>
              </a:tr>
              <a:tr h="1911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</a:t>
                      </a:r>
                      <a:r>
                        <a:rPr lang="ru-RU" sz="10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ВОПРОСЫ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0100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175 379,29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190 467,1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207</a:t>
                      </a:r>
                      <a:r>
                        <a:rPr lang="ru-RU" sz="10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009,42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2223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высшего должностного лица субъекта РФ и муниципального образования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26 740,0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26 740,0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26 740,0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3750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законодательных (представительных) органов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</a:t>
                      </a:r>
                      <a:r>
                        <a:rPr lang="ru-RU" sz="10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ударственной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власти </a:t>
                      </a:r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представительных органов муниципальных образований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11 501,7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11 501,7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11 501,7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3750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Правительства РФ, высших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исполнительных </a:t>
                      </a:r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органов государственной власти субъектов РФ, местных администраций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70 048,6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80 154,9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92 878,6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1911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Судебная система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2495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финансовых, налоговых и таможенных органов и органов финансового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надзора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13 487,0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13 487,0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13 487,0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1911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Резервные фонды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0111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5 845,7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5 845,7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5 845,7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1911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общегосударственные вопросы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0113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47 608,59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52 720,3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56 542,42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1911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</a:t>
                      </a:r>
                      <a:r>
                        <a:rPr lang="ru-RU" sz="10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ОБОРОНА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0200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7 418,7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0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282,3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10 561,2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1911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Мобилизационная и вневойсковая подготовка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0203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7 418,7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8 282,3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10 561,2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2177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0300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7 086,9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7 737,0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8 452,2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3159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5 752,7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402,8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7 118,0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2357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0314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1 334,2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1 334,2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1 334,2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1911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0400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128 180,4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121 771,1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119 171,0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1911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Сельское хозяйство и рыболовство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2 528,3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2 528,3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2 528,3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1911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Водное хозяйство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381,9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381,9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381,9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1911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Транспорт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6 751,2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301,0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301,0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1911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Дорожное хозяйство (дорожные фонды)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118 519,0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118 559,9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115 959,8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1911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0500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409 493,30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346 496,1</a:t>
                      </a: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138 036,0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1911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Жилищное хозяйство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0501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373 808,1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310 461,9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102 074,8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1911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0503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35 685,2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36 034,2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35 961,2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1911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0600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1 899,0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1 899,0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1 899,0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1911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объектов растительного и животного мира и среды их обитания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0603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1 899,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1 899,0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1 899,0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9808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288032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Сведения о расходах консолидированного бюджета Кукморского района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89519"/>
              </p:ext>
            </p:extLst>
          </p:nvPr>
        </p:nvGraphicFramePr>
        <p:xfrm>
          <a:off x="395536" y="837434"/>
          <a:ext cx="8424933" cy="5216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44616"/>
                <a:gridCol w="720078"/>
                <a:gridCol w="720080"/>
                <a:gridCol w="720080"/>
                <a:gridCol w="720079"/>
              </a:tblGrid>
              <a:tr h="5459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Раздел, подраздел</a:t>
                      </a: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2026г (</a:t>
                      </a:r>
                      <a:r>
                        <a:rPr lang="ru-RU" sz="100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00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2027г</a:t>
                      </a:r>
                    </a:p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0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2028г</a:t>
                      </a:r>
                    </a:p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0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rgbClr val="C00000"/>
                    </a:solidFill>
                  </a:tcPr>
                </a:tc>
              </a:tr>
              <a:tr h="2782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0700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2 069 324,5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2 202 088,9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2 351 069,8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2782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383 902,0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369 249,6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359 681,2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2782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1 488 572,4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1 630 054,2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1 782 065,7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2782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 детей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100 134,5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100 134,5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100 134,5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2782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 и оздоровление детей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66 915,6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71 499,0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76 550,1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2782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29 800,0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31 151,6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32 638,3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2782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0800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331 280,2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359 130,5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388 817,0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2782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331 280,2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359 130,5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388 817,0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2782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ЗДРАВООХРАНЕНИЕ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0900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1 047,4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1 088,9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1 131,7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2782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Санитарно-эпидемиологическое благополучие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0907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1 047,4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1 088,9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1 131,7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2782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38 882,4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40 085,0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41 127,9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2782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населения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779,7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798,8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799,8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2782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38 102,7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39 286,2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40 328,1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2782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123 403,2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133 900,5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145 012,8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2782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121 339,1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131 836,4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142 948,7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2484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Массовый спорт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2 064,1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2 064,1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2 064,1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2484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Условно утвержденные расходы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32 245,9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60 997,2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968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473309835"/>
              </p:ext>
            </p:extLst>
          </p:nvPr>
        </p:nvGraphicFramePr>
        <p:xfrm>
          <a:off x="683568" y="692696"/>
          <a:ext cx="784887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5565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9" y="908720"/>
            <a:ext cx="76328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dirty="0" smtClean="0"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dirty="0"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dirty="0" smtClean="0"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dirty="0">
              <a:latin typeface="roboto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Место нахождения (юридический адрес):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422110,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Республика Татарстан,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Кукморский район, г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Кукмор,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ул.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Ленина, д.15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Режим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работы: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онедельник-пятница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08.00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17.00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обед 12.00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13.00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суббота-воскресенье - выходной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kukm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.fbp@tatar.ru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Председатель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Финансово-бюджетной палаты Кукморского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муниципального района Республики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Татарстан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Самигуллин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Ильнур Кафилович,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телефон: (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884364)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2-60-67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3728" y="727246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9970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75856" y="836712"/>
            <a:ext cx="5544616" cy="5616624"/>
          </a:xfrm>
        </p:spPr>
        <p:txBody>
          <a:bodyPr anchor="t">
            <a:noAutofit/>
          </a:bodyPr>
          <a:lstStyle/>
          <a:p>
            <a:pPr algn="l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Расположение Кукморского района :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севере Республики Татарстан.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Площадь района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1493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кв.км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Население района: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52,2тысяч человек.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Районный центр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город Кукмор (расположен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120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км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столицы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Республики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Татарстан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г.Казани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 которым имеется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автомобильное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железнодорожное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сообщение.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40748"/>
            <a:ext cx="6009231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85" y="840179"/>
            <a:ext cx="2541587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8308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435280" cy="5328592"/>
          </a:xfrm>
        </p:spPr>
        <p:txBody>
          <a:bodyPr>
            <a:noAutofit/>
          </a:bodyPr>
          <a:lstStyle/>
          <a:p>
            <a:pPr fontAlgn="b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Федеральный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бюджет и свод консолидированных бюджетов субъектов Российской Федерации (без учета межбюджетных трансфертов между этими бюджетами) образуют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консолидированный бюджет Российской Федерации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субъекта Российской Федерации и свод бюджетов муниципальных образований, входящих в состав субъекта Российской Федерации (без учета межбюджетных трансфертов между этими бюджетами), образуют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консолидированный бюджет субъекта Российской Федерации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муниципального района (районный бюджет) и свод бюджетов городских и сельских поселений, входящих в состав муниципального района (без учета межбюджетных трансфертов между этими бюджетами), образуют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консолидированный бюджет муниципального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района</a:t>
            </a:r>
            <a:br>
              <a:rPr lang="ru-RU" sz="1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Бюджетный процесс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124744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ОСНОВНЫЕ ПОНЯТИЯ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7692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1872208" cy="5256584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Бюджет Кукморского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муниципального района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Республики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Татарстан</a:t>
            </a:r>
            <a:endParaRPr lang="ru-RU" sz="18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1560" y="1124744"/>
            <a:ext cx="1872208" cy="5328592"/>
          </a:xfrm>
          <a:prstGeom prst="round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Левая фигурная скобка 3"/>
          <p:cNvSpPr/>
          <p:nvPr/>
        </p:nvSpPr>
        <p:spPr>
          <a:xfrm>
            <a:off x="3168893" y="1124744"/>
            <a:ext cx="683027" cy="5324230"/>
          </a:xfrm>
          <a:prstGeom prst="leftBrac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21"/>
          <p:cNvSpPr>
            <a:spLocks noChangeArrowheads="1"/>
          </p:cNvSpPr>
          <p:nvPr/>
        </p:nvSpPr>
        <p:spPr bwMode="auto">
          <a:xfrm>
            <a:off x="4139955" y="1196753"/>
            <a:ext cx="4680517" cy="959584"/>
          </a:xfrm>
          <a:prstGeom prst="roundRect">
            <a:avLst>
              <a:gd name="adj" fmla="val 24263"/>
            </a:avLst>
          </a:prstGeom>
          <a:noFill/>
          <a:ln w="19050">
            <a:solidFill>
              <a:schemeClr val="accent6"/>
            </a:solidFill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 eaLnBrk="1" hangingPunct="1">
              <a:defRPr/>
            </a:pPr>
            <a:r>
              <a:rPr lang="ru-RU" sz="1200" b="1" u="sng" dirty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200" b="1" u="sng" dirty="0" smtClean="0">
                <a:latin typeface="Times New Roman" pitchFamily="18" charset="0"/>
                <a:cs typeface="Times New Roman" pitchFamily="18" charset="0"/>
              </a:rPr>
              <a:t>муниципального района</a:t>
            </a:r>
          </a:p>
          <a:p>
            <a:pPr algn="ctr" eaLnBrk="1" hangingPunct="1">
              <a:defRPr/>
            </a:pPr>
            <a:endParaRPr lang="ru-RU" sz="12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Кукморский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муниципальный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21"/>
          <p:cNvSpPr>
            <a:spLocks noChangeArrowheads="1"/>
          </p:cNvSpPr>
          <p:nvPr/>
        </p:nvSpPr>
        <p:spPr bwMode="auto">
          <a:xfrm>
            <a:off x="4139954" y="2492897"/>
            <a:ext cx="4680517" cy="927437"/>
          </a:xfrm>
          <a:prstGeom prst="roundRect">
            <a:avLst>
              <a:gd name="adj" fmla="val 19199"/>
            </a:avLst>
          </a:prstGeom>
          <a:noFill/>
          <a:ln w="19050">
            <a:solidFill>
              <a:schemeClr val="accent6"/>
            </a:solidFill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200" b="1" u="sng" dirty="0" smtClean="0">
                <a:latin typeface="Times New Roman" pitchFamily="18" charset="0"/>
                <a:cs typeface="Times New Roman" pitchFamily="18" charset="0"/>
              </a:rPr>
              <a:t>бюджет городского поселения</a:t>
            </a:r>
          </a:p>
          <a:p>
            <a:pPr algn="ctr" eaLnBrk="1" hangingPunct="1">
              <a:defRPr/>
            </a:pPr>
            <a:endParaRPr lang="ru-RU" sz="12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Город Кукмор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21"/>
          <p:cNvSpPr>
            <a:spLocks noChangeArrowheads="1"/>
          </p:cNvSpPr>
          <p:nvPr/>
        </p:nvSpPr>
        <p:spPr bwMode="auto">
          <a:xfrm>
            <a:off x="4139953" y="3694028"/>
            <a:ext cx="4680517" cy="2660333"/>
          </a:xfrm>
          <a:prstGeom prst="roundRect">
            <a:avLst>
              <a:gd name="adj" fmla="val 5408"/>
            </a:avLst>
          </a:prstGeom>
          <a:noFill/>
          <a:ln w="19050">
            <a:solidFill>
              <a:schemeClr val="accent6"/>
            </a:solidFill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extLst/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29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200" b="1" u="sng" dirty="0" smtClean="0">
                <a:latin typeface="Times New Roman" pitchFamily="18" charset="0"/>
                <a:cs typeface="Times New Roman" pitchFamily="18" charset="0"/>
              </a:rPr>
              <a:t>бюджетов сельских поселений</a:t>
            </a:r>
          </a:p>
          <a:p>
            <a:pPr algn="ctr" eaLnBrk="1" hangingPunct="1">
              <a:defRPr/>
            </a:pPr>
            <a:endParaRPr lang="ru-RU" sz="12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Байлянгарское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СП,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Березнякское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СП,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Большекукморское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СП,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Большесардекское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СП,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Важашурское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СП,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Каенсарское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СП,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Каркаусское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СП,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Кошкинское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СП,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Лельвижское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СП,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Мамаширское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СП,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Манзарасское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СП,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Лубянское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СП,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Нижнеискубашское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СП,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Нижнерусское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СП,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Ныртинское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СП,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Нырьинское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СП, 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Олуязское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СП,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Ошторма-Юмьинское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СП, Починок-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Кучуковское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СП,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Псякское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СП,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Сардекбашское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СП, Село-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Чуринское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СП,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Среднекуморское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СП,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Туембашское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СП,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Уркушское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СП,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Чарлинское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СП,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Ядыгерьское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СП,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Яныльское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СП,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Ятмас-Дусаевское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u="sng" dirty="0" smtClean="0">
                <a:latin typeface="Times New Roman" pitchFamily="18" charset="0"/>
                <a:cs typeface="Times New Roman" pitchFamily="18" charset="0"/>
              </a:rPr>
              <a:t>СП</a:t>
            </a:r>
            <a:endParaRPr lang="ru-RU" sz="12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u="sng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783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характеристики консолидированного бюджета Кукморского района  </a:t>
            </a:r>
            <a:r>
              <a:rPr 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2026-2028годы</a:t>
            </a:r>
            <a:endParaRPr lang="ru-RU" sz="2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186697"/>
              </p:ext>
            </p:extLst>
          </p:nvPr>
        </p:nvGraphicFramePr>
        <p:xfrm>
          <a:off x="899592" y="2204865"/>
          <a:ext cx="7560840" cy="4032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0210"/>
                <a:gridCol w="1890210"/>
                <a:gridCol w="1890210"/>
                <a:gridCol w="1890210"/>
              </a:tblGrid>
              <a:tr h="9749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2028 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07507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Доходы,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3 293 395,29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3 445 192,30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3 473 285,22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7498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Расходы,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3 293 395,29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3 445 192,30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3 473 285,22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7498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Профицит (дефицит),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7147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772400" cy="936104"/>
          </a:xfrm>
          <a:ln>
            <a:solidFill>
              <a:schemeClr val="bg1"/>
            </a:solidFill>
          </a:ln>
        </p:spPr>
        <p:txBody>
          <a:bodyPr anchor="t">
            <a:noAutofit/>
          </a:bodyPr>
          <a:lstStyle/>
          <a:p>
            <a:pPr algn="ctr"/>
            <a:r>
              <a:rPr lang="ru-RU" sz="25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Из чего складываются доходы бюджета муниципального района</a:t>
            </a:r>
            <a:endParaRPr lang="ru-RU" sz="24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635263192"/>
              </p:ext>
            </p:extLst>
          </p:nvPr>
        </p:nvGraphicFramePr>
        <p:xfrm>
          <a:off x="755576" y="1988840"/>
          <a:ext cx="806489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5411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1"/>
          <p:cNvSpPr txBox="1">
            <a:spLocks noChangeArrowheads="1"/>
          </p:cNvSpPr>
          <p:nvPr/>
        </p:nvSpPr>
        <p:spPr bwMode="auto">
          <a:xfrm>
            <a:off x="840448" y="254224"/>
            <a:ext cx="74388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ru-RU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Безвозмездные 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поступления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840448" y="1124743"/>
            <a:ext cx="7438848" cy="1112423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средства, предоставляемые одним бюджетом бюджетной системы Российской Федерации другому бюджету бюджетной системы Российской Федерации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682241543"/>
              </p:ext>
            </p:extLst>
          </p:nvPr>
        </p:nvGraphicFramePr>
        <p:xfrm>
          <a:off x="539552" y="2492896"/>
          <a:ext cx="8214963" cy="4048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436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648072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Сведения о доходах консолидированного бюджета Кукморского района(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23194"/>
              </p:ext>
            </p:extLst>
          </p:nvPr>
        </p:nvGraphicFramePr>
        <p:xfrm>
          <a:off x="467544" y="1064281"/>
          <a:ext cx="8424936" cy="5605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56384"/>
                <a:gridCol w="1584176"/>
                <a:gridCol w="1224136"/>
                <a:gridCol w="1080120"/>
                <a:gridCol w="1080120"/>
              </a:tblGrid>
              <a:tr h="1983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КВД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2026г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2027г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2028г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</a:tr>
              <a:tr h="1983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ДОХОДОВ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3 293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395,29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3 445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192,3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3 473 285,22</a:t>
                      </a:r>
                    </a:p>
                  </a:txBody>
                  <a:tcPr marL="9525" marR="9525" marT="9525" marB="0" anchor="ctr"/>
                </a:tc>
              </a:tr>
              <a:tr h="1983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 ДОХОДЫ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1 066 518,9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1 093 910,3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1 137 323,5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442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прибыль,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1 01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00000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00 0000 000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900 413,1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923 552,7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963 482,8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868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товары (работы, услуги), реализуемые на территории РФ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1 03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00000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00 0000 000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50 019,8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51 674,8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52 458,0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69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1 05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00000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00 0000 000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64 907,0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67 503,8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70 203,7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880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имущество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1 06 00000 00 0000 000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37 374,0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37 374,0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37 374,0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880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Налоги, сборы и регулярные платежи за пользование природными ресурсами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1 07 00000 00 0000 000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753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 по делам, рассматриваемым в судах общей юрисдикции, мировыми судьями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1 08 00000 00 0000 000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13 555,0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13 555,0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13 555,0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83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22 293,0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22 622,0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22 950,0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868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имуществ, находящегося в государственной и муниципальной собственности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1 11 00000 00 0000 000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7 736,0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8 065,0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8 393,0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328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1 12 00000 00 0000 000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1 590,0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1 590,0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1 590,0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868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1 14 00000 00 0000 000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12 893,0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12 893,0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12 893,0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83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1 16 00000 00 0000 000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685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2 204 583,39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2 328 660,0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2 313 011,72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8683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бюджетам субъектов РФ и муниципальных образований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2 02 10000 05 0000 000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87 331,90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112 841,60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868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субъектов РФ и муниципальных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2 02 20000 05 0000 000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1 304 922,30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1 332 505,10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1 350 518,10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228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субъектов РФ и муниципальных образований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2 02 30000 05 0000 000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812 329,19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883 313,3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962 493,62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4366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94820475"/>
              </p:ext>
            </p:extLst>
          </p:nvPr>
        </p:nvGraphicFramePr>
        <p:xfrm>
          <a:off x="611560" y="1988840"/>
          <a:ext cx="777686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28768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доходов консолидированного бюджета Кукморского района на 2026год</a:t>
            </a:r>
            <a:endParaRPr lang="ru-RU" sz="2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500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1854</TotalTime>
  <Words>1429</Words>
  <Application>Microsoft Office PowerPoint</Application>
  <PresentationFormat>Экран (4:3)</PresentationFormat>
  <Paragraphs>429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Городская</vt:lpstr>
      <vt:lpstr>Бюджет  Кукморского муниципального района на 2026год и на плановый период 2027 и 2028 годов </vt:lpstr>
      <vt:lpstr>Расположение Кукморского района : на севере Республики Татарстан. Площадь района: 1493 кв.км. Население района: 52,2тысяч человек. Районный центр:  город Кукмор (расположен в 120 км от столицы  Республики Татарстан г.Казани, с которым имеется автомобильное и железнодорожное сообщение.      </vt:lpstr>
      <vt:lpstr> 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    Федеральный бюджет и свод консолидированных бюджетов субъектов Российской Федерации (без учета межбюджетных трансфертов между этими бюджетами) образуют консолидированный бюджет Российской Федерации     Бюджет субъекта Российской Федерации и свод бюджетов муниципальных образований, входящих в состав субъекта Российской Федерации (без учета межбюджетных трансфертов между этими бюджетами), образуют консолидированный бюджет субъекта Российской Федерации     Бюджет муниципального района (районный бюджет) и свод бюджетов городских и сельских поселений, входящих в состав муниципального района (без учета межбюджетных трансфертов между этими бюджетами), образуют консолидированный бюджет муниципального района  Бюджетный процесс 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 </vt:lpstr>
      <vt:lpstr>Бюджет Кукморского муниципального района Республики Татарстан</vt:lpstr>
      <vt:lpstr>Основные характеристики консолидированного бюджета Кукморского района  на 2026-2028годы</vt:lpstr>
      <vt:lpstr>Из чего складываются доходы бюджета муниципального района</vt:lpstr>
      <vt:lpstr>Презентация PowerPoint</vt:lpstr>
      <vt:lpstr>Сведения о доходах консолидированного бюджета Кукморского района(тыс.руб)</vt:lpstr>
      <vt:lpstr>Структура доходов консолидированного бюджета Кукморского района на 2026год</vt:lpstr>
      <vt:lpstr>Классификация расходов бюджета</vt:lpstr>
      <vt:lpstr>Сведения о расходах консолидированного бюджета Кукморского района </vt:lpstr>
      <vt:lpstr>Сведения о расходах консолидированного бюджета Кукморского района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Практика Кукморского муниципального района в сфере «Управление муниципальными финансами»  Управление бюджетными доходами и расходами</dc:title>
  <dc:creator>Алсу Аглямзянова</dc:creator>
  <cp:lastModifiedBy>Алсу Аглямзянова</cp:lastModifiedBy>
  <cp:revision>208</cp:revision>
  <dcterms:created xsi:type="dcterms:W3CDTF">2018-05-24T11:02:13Z</dcterms:created>
  <dcterms:modified xsi:type="dcterms:W3CDTF">2026-02-16T11:53:17Z</dcterms:modified>
</cp:coreProperties>
</file>